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96" r:id="rId14"/>
    <p:sldId id="303" r:id="rId15"/>
    <p:sldId id="297" r:id="rId16"/>
    <p:sldId id="298" r:id="rId17"/>
    <p:sldId id="299" r:id="rId18"/>
    <p:sldId id="300" r:id="rId19"/>
    <p:sldId id="301" r:id="rId20"/>
    <p:sldId id="302" r:id="rId21"/>
    <p:sldId id="304" r:id="rId22"/>
    <p:sldId id="305" r:id="rId23"/>
    <p:sldId id="306" r:id="rId24"/>
    <p:sldId id="307" r:id="rId25"/>
    <p:sldId id="309" r:id="rId26"/>
    <p:sldId id="310" r:id="rId27"/>
    <p:sldId id="311" r:id="rId28"/>
    <p:sldId id="312" r:id="rId29"/>
    <p:sldId id="313" r:id="rId30"/>
    <p:sldId id="314" r:id="rId31"/>
    <p:sldId id="316" r:id="rId32"/>
    <p:sldId id="315" r:id="rId33"/>
    <p:sldId id="317" r:id="rId34"/>
    <p:sldId id="318" r:id="rId35"/>
    <p:sldId id="319" r:id="rId36"/>
    <p:sldId id="320" r:id="rId37"/>
    <p:sldId id="321" r:id="rId38"/>
    <p:sldId id="322"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7F65"/>
    <a:srgbClr val="A4A08A"/>
    <a:srgbClr val="B1AA7D"/>
    <a:srgbClr val="BBB7A1"/>
    <a:srgbClr val="D6CFF1"/>
    <a:srgbClr val="FFC1FF"/>
    <a:srgbClr val="FF99FF"/>
    <a:srgbClr val="CCCCFF"/>
    <a:srgbClr val="CCFF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152"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9412B-9B0C-4973-8DE3-20854C72C4AC}" type="datetimeFigureOut">
              <a:rPr lang="uk-UA" smtClean="0"/>
              <a:t>28.12.2021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A7527-BF5A-45A6-995B-FD1D6FC08DCE}" type="slidenum">
              <a:rPr lang="uk-UA" smtClean="0"/>
              <a:t>‹#›</a:t>
            </a:fld>
            <a:endParaRPr lang="uk-UA"/>
          </a:p>
        </p:txBody>
      </p:sp>
    </p:spTree>
    <p:extLst>
      <p:ext uri="{BB962C8B-B14F-4D97-AF65-F5344CB8AC3E}">
        <p14:creationId xmlns:p14="http://schemas.microsoft.com/office/powerpoint/2010/main" val="320825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7</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16</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17</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18</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19</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20</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21</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22</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23</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24</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25</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8</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26</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27</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28</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29</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30</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31</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32</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33</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34</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35</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9</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36</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37</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38</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10</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11</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12</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13</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14</a:t>
            </a:fld>
            <a:endParaRPr lang="uk-UA"/>
          </a:p>
        </p:txBody>
      </p:sp>
    </p:spTree>
    <p:extLst>
      <p:ext uri="{BB962C8B-B14F-4D97-AF65-F5344CB8AC3E}">
        <p14:creationId xmlns:p14="http://schemas.microsoft.com/office/powerpoint/2010/main" val="25724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00A7527-BF5A-45A6-995B-FD1D6FC08DCE}" type="slidenum">
              <a:rPr lang="uk-UA" smtClean="0"/>
              <a:t>15</a:t>
            </a:fld>
            <a:endParaRPr lang="uk-UA"/>
          </a:p>
        </p:txBody>
      </p:sp>
    </p:spTree>
    <p:extLst>
      <p:ext uri="{BB962C8B-B14F-4D97-AF65-F5344CB8AC3E}">
        <p14:creationId xmlns:p14="http://schemas.microsoft.com/office/powerpoint/2010/main" val="25724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2060848"/>
            <a:ext cx="9144000" cy="2123658"/>
          </a:xfrm>
          <a:prstGeom prst="rect">
            <a:avLst/>
          </a:prstGeom>
        </p:spPr>
        <p:txBody>
          <a:bodyPr wrap="square">
            <a:spAutoFit/>
          </a:bodyPr>
          <a:lstStyle/>
          <a:p>
            <a:pPr algn="ctr">
              <a:lnSpc>
                <a:spcPct val="150000"/>
              </a:lnSpc>
            </a:pPr>
            <a:r>
              <a:rPr lang="uk-UA" sz="2200" dirty="0">
                <a:solidFill>
                  <a:schemeClr val="bg2">
                    <a:lumMod val="25000"/>
                  </a:schemeClr>
                </a:solidFill>
                <a:latin typeface="Bookman Old Style" panose="02050604050505020204" pitchFamily="18" charset="0"/>
                <a:cs typeface="Times New Roman" panose="02020603050405020304" pitchFamily="18" charset="0"/>
              </a:rPr>
              <a:t>Заключний звіт науково-дослідної роботи</a:t>
            </a:r>
            <a:endParaRPr lang="en-US" sz="2200" dirty="0" smtClean="0">
              <a:solidFill>
                <a:schemeClr val="bg2">
                  <a:lumMod val="25000"/>
                </a:schemeClr>
              </a:solidFill>
              <a:latin typeface="Bookman Old Style" panose="02050604050505020204" pitchFamily="18" charset="0"/>
              <a:cs typeface="Times New Roman" panose="02020603050405020304" pitchFamily="18" charset="0"/>
            </a:endParaRPr>
          </a:p>
          <a:p>
            <a:pPr algn="ctr">
              <a:lnSpc>
                <a:spcPct val="150000"/>
              </a:lnSpc>
            </a:pPr>
            <a:r>
              <a:rPr lang="uk-UA" sz="2200" dirty="0" smtClean="0">
                <a:solidFill>
                  <a:schemeClr val="bg2">
                    <a:lumMod val="25000"/>
                  </a:schemeClr>
                </a:solidFill>
                <a:latin typeface="Bookman Old Style" panose="02050604050505020204" pitchFamily="18" charset="0"/>
                <a:cs typeface="Times New Roman" panose="02020603050405020304" pitchFamily="18" charset="0"/>
              </a:rPr>
              <a:t>«</a:t>
            </a:r>
            <a:r>
              <a:rPr lang="uk-UA" sz="2200" dirty="0" smtClean="0">
                <a:solidFill>
                  <a:schemeClr val="accent2">
                    <a:lumMod val="50000"/>
                  </a:schemeClr>
                </a:solidFill>
                <a:latin typeface="Bookman Old Style" panose="02050604050505020204" pitchFamily="18" charset="0"/>
                <a:cs typeface="Times New Roman" panose="02020603050405020304" pitchFamily="18" charset="0"/>
              </a:rPr>
              <a:t>Розробити технологію довгострокового зберігання даних з використанням методів субмікронної літографії</a:t>
            </a:r>
            <a:r>
              <a:rPr lang="uk-UA" sz="2200" dirty="0" smtClean="0">
                <a:solidFill>
                  <a:schemeClr val="bg2">
                    <a:lumMod val="25000"/>
                  </a:schemeClr>
                </a:solidFill>
                <a:latin typeface="Bookman Old Style" panose="02050604050505020204" pitchFamily="18" charset="0"/>
                <a:cs typeface="Times New Roman" panose="02020603050405020304" pitchFamily="18" charset="0"/>
              </a:rPr>
              <a:t>» </a:t>
            </a:r>
          </a:p>
          <a:p>
            <a:pPr algn="ctr">
              <a:lnSpc>
                <a:spcPct val="150000"/>
              </a:lnSpc>
            </a:pPr>
            <a:r>
              <a:rPr lang="uk-UA" sz="2200" dirty="0" smtClean="0">
                <a:solidFill>
                  <a:schemeClr val="bg2">
                    <a:lumMod val="25000"/>
                  </a:schemeClr>
                </a:solidFill>
                <a:latin typeface="Bookman Old Style" panose="02050604050505020204" pitchFamily="18" charset="0"/>
                <a:cs typeface="Times New Roman" panose="02020603050405020304" pitchFamily="18" charset="0"/>
              </a:rPr>
              <a:t>(шифр «</a:t>
            </a:r>
            <a:r>
              <a:rPr lang="uk-UA" sz="2200" dirty="0" smtClean="0">
                <a:solidFill>
                  <a:schemeClr val="accent2">
                    <a:lumMod val="50000"/>
                  </a:schemeClr>
                </a:solidFill>
                <a:latin typeface="Bookman Old Style" panose="02050604050505020204" pitchFamily="18" charset="0"/>
                <a:cs typeface="Times New Roman" panose="02020603050405020304" pitchFamily="18" charset="0"/>
              </a:rPr>
              <a:t>СУБМІКРОН</a:t>
            </a:r>
            <a:r>
              <a:rPr lang="uk-UA" sz="2200" dirty="0" smtClean="0">
                <a:solidFill>
                  <a:schemeClr val="bg2">
                    <a:lumMod val="25000"/>
                  </a:schemeClr>
                </a:solidFill>
                <a:latin typeface="Bookman Old Style" panose="02050604050505020204" pitchFamily="18" charset="0"/>
                <a:cs typeface="Times New Roman" panose="02020603050405020304" pitchFamily="18" charset="0"/>
              </a:rPr>
              <a:t>»)</a:t>
            </a:r>
            <a:endParaRPr lang="uk-UA" sz="2200" dirty="0">
              <a:solidFill>
                <a:schemeClr val="bg2">
                  <a:lumMod val="25000"/>
                </a:schemeClr>
              </a:solidFill>
              <a:latin typeface="Bookman Old Style" panose="02050604050505020204" pitchFamily="18" charset="0"/>
              <a:cs typeface="Times New Roman" panose="02020603050405020304" pitchFamily="18" charset="0"/>
            </a:endParaRPr>
          </a:p>
        </p:txBody>
      </p:sp>
      <p:cxnSp>
        <p:nvCxnSpPr>
          <p:cNvPr id="14" name="Прямая соединительная линия 13"/>
          <p:cNvCxnSpPr/>
          <p:nvPr/>
        </p:nvCxnSpPr>
        <p:spPr>
          <a:xfrm>
            <a:off x="2411760" y="694437"/>
            <a:ext cx="648072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2411760" y="222319"/>
            <a:ext cx="6480720" cy="400110"/>
          </a:xfrm>
          <a:prstGeom prst="rect">
            <a:avLst/>
          </a:prstGeom>
          <a:noFill/>
        </p:spPr>
        <p:txBody>
          <a:bodyPr wrap="square">
            <a:spAutoFit/>
          </a:bodyPr>
          <a:lstStyle/>
          <a:p>
            <a:pPr algn="ctr"/>
            <a:r>
              <a:rPr lang="uk-UA" sz="2000" i="1" dirty="0" smtClean="0">
                <a:solidFill>
                  <a:schemeClr val="bg2">
                    <a:lumMod val="25000"/>
                  </a:schemeClr>
                </a:solidFill>
                <a:latin typeface="Bookman Old Style" panose="02050604050505020204" pitchFamily="18" charset="0"/>
              </a:rPr>
              <a:t>Інститут проблем реєстрації інформації НАНУ</a:t>
            </a:r>
            <a:endParaRPr lang="uk-UA" sz="2000" dirty="0">
              <a:solidFill>
                <a:schemeClr val="bg2">
                  <a:lumMod val="25000"/>
                </a:schemeClr>
              </a:solidFill>
              <a:latin typeface="Bookman Old Style" panose="02050604050505020204" pitchFamily="18" charset="0"/>
            </a:endParaRPr>
          </a:p>
        </p:txBody>
      </p:sp>
      <p:sp>
        <p:nvSpPr>
          <p:cNvPr id="22" name="Прямоугольник 21"/>
          <p:cNvSpPr/>
          <p:nvPr/>
        </p:nvSpPr>
        <p:spPr>
          <a:xfrm>
            <a:off x="2627784" y="766445"/>
            <a:ext cx="6264697" cy="646331"/>
          </a:xfrm>
          <a:prstGeom prst="rect">
            <a:avLst/>
          </a:prstGeom>
          <a:noFill/>
        </p:spPr>
        <p:txBody>
          <a:bodyPr wrap="square">
            <a:spAutoFit/>
          </a:bodyPr>
          <a:lstStyle/>
          <a:p>
            <a:pPr algn="r"/>
            <a:r>
              <a:rPr lang="nn-NO" dirty="0">
                <a:solidFill>
                  <a:schemeClr val="bg2">
                    <a:lumMod val="25000"/>
                  </a:schemeClr>
                </a:solidFill>
                <a:latin typeface="Bookman Old Style" panose="02050604050505020204" pitchFamily="18" charset="0"/>
              </a:rPr>
              <a:t>2, </a:t>
            </a:r>
            <a:r>
              <a:rPr lang="uk-UA" dirty="0" smtClean="0">
                <a:solidFill>
                  <a:schemeClr val="bg2">
                    <a:lumMod val="25000"/>
                  </a:schemeClr>
                </a:solidFill>
                <a:latin typeface="Bookman Old Style" panose="02050604050505020204" pitchFamily="18" charset="0"/>
              </a:rPr>
              <a:t>вул. Шпака</a:t>
            </a:r>
            <a:r>
              <a:rPr lang="nn-NO" dirty="0" smtClean="0">
                <a:solidFill>
                  <a:schemeClr val="bg2">
                    <a:lumMod val="25000"/>
                  </a:schemeClr>
                </a:solidFill>
                <a:latin typeface="Bookman Old Style" panose="02050604050505020204" pitchFamily="18" charset="0"/>
              </a:rPr>
              <a:t>., </a:t>
            </a:r>
            <a:r>
              <a:rPr lang="nn-NO" dirty="0">
                <a:solidFill>
                  <a:schemeClr val="bg2">
                    <a:lumMod val="25000"/>
                  </a:schemeClr>
                </a:solidFill>
                <a:latin typeface="Bookman Old Style" panose="02050604050505020204" pitchFamily="18" charset="0"/>
              </a:rPr>
              <a:t>03113 </a:t>
            </a:r>
            <a:r>
              <a:rPr lang="uk-UA" dirty="0" smtClean="0">
                <a:solidFill>
                  <a:schemeClr val="bg2">
                    <a:lumMod val="25000"/>
                  </a:schemeClr>
                </a:solidFill>
                <a:latin typeface="Bookman Old Style" panose="02050604050505020204" pitchFamily="18" charset="0"/>
              </a:rPr>
              <a:t>Київ</a:t>
            </a:r>
            <a:r>
              <a:rPr lang="nn-NO" dirty="0" smtClean="0">
                <a:solidFill>
                  <a:schemeClr val="bg2">
                    <a:lumMod val="25000"/>
                  </a:schemeClr>
                </a:solidFill>
                <a:latin typeface="Bookman Old Style" panose="02050604050505020204" pitchFamily="18" charset="0"/>
              </a:rPr>
              <a:t>, </a:t>
            </a:r>
            <a:r>
              <a:rPr lang="uk-UA" dirty="0" smtClean="0">
                <a:solidFill>
                  <a:schemeClr val="bg2">
                    <a:lumMod val="25000"/>
                  </a:schemeClr>
                </a:solidFill>
                <a:latin typeface="Bookman Old Style" panose="02050604050505020204" pitchFamily="18" charset="0"/>
              </a:rPr>
              <a:t>Україна</a:t>
            </a:r>
            <a:r>
              <a:rPr lang="nn-NO" dirty="0" smtClean="0">
                <a:solidFill>
                  <a:schemeClr val="bg2">
                    <a:lumMod val="25000"/>
                  </a:schemeClr>
                </a:solidFill>
                <a:latin typeface="Bookman Old Style" panose="02050604050505020204" pitchFamily="18" charset="0"/>
              </a:rPr>
              <a:t> </a:t>
            </a:r>
          </a:p>
          <a:p>
            <a:pPr algn="r"/>
            <a:r>
              <a:rPr lang="nn-NO" dirty="0" smtClean="0">
                <a:solidFill>
                  <a:schemeClr val="bg2">
                    <a:lumMod val="25000"/>
                  </a:schemeClr>
                </a:solidFill>
                <a:latin typeface="Bookman Old Style" panose="02050604050505020204" pitchFamily="18" charset="0"/>
              </a:rPr>
              <a:t>E-mail</a:t>
            </a:r>
            <a:r>
              <a:rPr lang="nn-NO" dirty="0">
                <a:solidFill>
                  <a:schemeClr val="bg2">
                    <a:lumMod val="25000"/>
                  </a:schemeClr>
                </a:solidFill>
                <a:latin typeface="Bookman Old Style" panose="02050604050505020204" pitchFamily="18" charset="0"/>
              </a:rPr>
              <a:t>: petrov@ipri.kiev.ua</a:t>
            </a:r>
          </a:p>
        </p:txBody>
      </p:sp>
      <p:sp>
        <p:nvSpPr>
          <p:cNvPr id="23" name="Прямоугольник 22"/>
          <p:cNvSpPr/>
          <p:nvPr/>
        </p:nvSpPr>
        <p:spPr>
          <a:xfrm>
            <a:off x="539734" y="4486761"/>
            <a:ext cx="4104274" cy="1246495"/>
          </a:xfrm>
          <a:prstGeom prst="rect">
            <a:avLst/>
          </a:prstGeom>
        </p:spPr>
        <p:txBody>
          <a:bodyPr wrap="square">
            <a:spAutoFit/>
          </a:bodyPr>
          <a:lstStyle/>
          <a:p>
            <a:pPr>
              <a:lnSpc>
                <a:spcPct val="125000"/>
              </a:lnSpc>
            </a:pPr>
            <a:r>
              <a:rPr lang="uk-UA" sz="2000" dirty="0">
                <a:solidFill>
                  <a:schemeClr val="bg2">
                    <a:lumMod val="10000"/>
                  </a:schemeClr>
                </a:solidFill>
                <a:latin typeface="Bookman Old Style" panose="02050604050505020204" pitchFamily="18" charset="0"/>
                <a:cs typeface="Times New Roman" panose="02020603050405020304" pitchFamily="18" charset="0"/>
              </a:rPr>
              <a:t>Керівник НДР</a:t>
            </a:r>
          </a:p>
          <a:p>
            <a:pPr>
              <a:lnSpc>
                <a:spcPct val="125000"/>
              </a:lnSpc>
            </a:pPr>
            <a:r>
              <a:rPr lang="uk-UA" sz="2000" dirty="0">
                <a:solidFill>
                  <a:schemeClr val="bg2">
                    <a:lumMod val="10000"/>
                  </a:schemeClr>
                </a:solidFill>
                <a:latin typeface="Bookman Old Style" panose="02050604050505020204" pitchFamily="18" charset="0"/>
                <a:cs typeface="Times New Roman" panose="02020603050405020304" pitchFamily="18" charset="0"/>
              </a:rPr>
              <a:t>академік НАН України</a:t>
            </a:r>
          </a:p>
          <a:p>
            <a:pPr>
              <a:lnSpc>
                <a:spcPct val="125000"/>
              </a:lnSpc>
            </a:pPr>
            <a:r>
              <a:rPr lang="uk-UA" sz="2000" dirty="0" err="1" smtClean="0">
                <a:solidFill>
                  <a:schemeClr val="bg2">
                    <a:lumMod val="10000"/>
                  </a:schemeClr>
                </a:solidFill>
                <a:latin typeface="Bookman Old Style" panose="02050604050505020204" pitchFamily="18" charset="0"/>
                <a:cs typeface="Times New Roman" panose="02020603050405020304" pitchFamily="18" charset="0"/>
              </a:rPr>
              <a:t>д.т.н</a:t>
            </a:r>
            <a:r>
              <a:rPr lang="uk-UA" sz="2000" dirty="0" smtClean="0">
                <a:solidFill>
                  <a:schemeClr val="bg2">
                    <a:lumMod val="10000"/>
                  </a:schemeClr>
                </a:solidFill>
                <a:latin typeface="Bookman Old Style" panose="02050604050505020204" pitchFamily="18" charset="0"/>
                <a:cs typeface="Times New Roman" panose="02020603050405020304" pitchFamily="18" charset="0"/>
              </a:rPr>
              <a:t>. </a:t>
            </a: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В.В</a:t>
            </a:r>
            <a:r>
              <a:rPr lang="uk-UA" sz="2000" dirty="0">
                <a:solidFill>
                  <a:schemeClr val="accent2">
                    <a:lumMod val="50000"/>
                  </a:schemeClr>
                </a:solidFill>
                <a:latin typeface="Bookman Old Style" panose="02050604050505020204" pitchFamily="18" charset="0"/>
                <a:cs typeface="Times New Roman" panose="02020603050405020304" pitchFamily="18" charset="0"/>
              </a:rPr>
              <a:t>. </a:t>
            </a: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ПЕТРОВ</a:t>
            </a:r>
            <a:endParaRPr lang="uk-UA" sz="2000"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24" name="Прямоугольник 23"/>
          <p:cNvSpPr/>
          <p:nvPr/>
        </p:nvSpPr>
        <p:spPr>
          <a:xfrm>
            <a:off x="4860214" y="4486761"/>
            <a:ext cx="4104274" cy="1246495"/>
          </a:xfrm>
          <a:prstGeom prst="rect">
            <a:avLst/>
          </a:prstGeom>
        </p:spPr>
        <p:txBody>
          <a:bodyPr wrap="square">
            <a:spAutoFit/>
          </a:bodyPr>
          <a:lstStyle/>
          <a:p>
            <a:pPr>
              <a:lnSpc>
                <a:spcPct val="125000"/>
              </a:lnSpc>
            </a:pPr>
            <a:r>
              <a:rPr lang="uk-UA" sz="2000" dirty="0" smtClean="0">
                <a:solidFill>
                  <a:schemeClr val="bg2">
                    <a:lumMod val="10000"/>
                  </a:schemeClr>
                </a:solidFill>
                <a:latin typeface="Bookman Old Style" panose="02050604050505020204" pitchFamily="18" charset="0"/>
                <a:cs typeface="Times New Roman" panose="02020603050405020304" pitchFamily="18" charset="0"/>
              </a:rPr>
              <a:t>Відповідальний </a:t>
            </a:r>
            <a:r>
              <a:rPr lang="uk-UA" sz="2000" dirty="0">
                <a:solidFill>
                  <a:schemeClr val="bg2">
                    <a:lumMod val="10000"/>
                  </a:schemeClr>
                </a:solidFill>
                <a:latin typeface="Bookman Old Style" panose="02050604050505020204" pitchFamily="18" charset="0"/>
                <a:cs typeface="Times New Roman" panose="02020603050405020304" pitchFamily="18" charset="0"/>
              </a:rPr>
              <a:t>виконавець</a:t>
            </a:r>
          </a:p>
          <a:p>
            <a:pPr>
              <a:lnSpc>
                <a:spcPct val="125000"/>
              </a:lnSpc>
            </a:pPr>
            <a:r>
              <a:rPr lang="uk-UA" sz="2000" dirty="0">
                <a:solidFill>
                  <a:schemeClr val="bg2">
                    <a:lumMod val="10000"/>
                  </a:schemeClr>
                </a:solidFill>
                <a:latin typeface="Bookman Old Style" panose="02050604050505020204" pitchFamily="18" charset="0"/>
                <a:cs typeface="Times New Roman" panose="02020603050405020304" pitchFamily="18" charset="0"/>
              </a:rPr>
              <a:t>член-кор. НАН України</a:t>
            </a:r>
          </a:p>
          <a:p>
            <a:pPr>
              <a:lnSpc>
                <a:spcPct val="125000"/>
              </a:lnSpc>
            </a:pPr>
            <a:r>
              <a:rPr lang="uk-UA" sz="2000" dirty="0" smtClean="0">
                <a:solidFill>
                  <a:schemeClr val="bg2">
                    <a:lumMod val="10000"/>
                  </a:schemeClr>
                </a:solidFill>
                <a:latin typeface="Bookman Old Style" panose="02050604050505020204" pitchFamily="18" charset="0"/>
                <a:cs typeface="Times New Roman" panose="02020603050405020304" pitchFamily="18" charset="0"/>
              </a:rPr>
              <a:t>д.т.н. </a:t>
            </a: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А.А</a:t>
            </a:r>
            <a:r>
              <a:rPr lang="uk-UA" sz="2000" dirty="0">
                <a:solidFill>
                  <a:schemeClr val="accent2">
                    <a:lumMod val="50000"/>
                  </a:schemeClr>
                </a:solidFill>
                <a:latin typeface="Bookman Old Style" panose="02050604050505020204" pitchFamily="18" charset="0"/>
                <a:cs typeface="Times New Roman" panose="02020603050405020304" pitchFamily="18" charset="0"/>
              </a:rPr>
              <a:t>. </a:t>
            </a: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КРЮЧИН</a:t>
            </a:r>
            <a:endParaRPr lang="uk-UA" sz="2000"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25" name="Прямоугольник 24"/>
          <p:cNvSpPr/>
          <p:nvPr/>
        </p:nvSpPr>
        <p:spPr>
          <a:xfrm>
            <a:off x="-22076" y="6093296"/>
            <a:ext cx="9166076" cy="477054"/>
          </a:xfrm>
          <a:prstGeom prst="rect">
            <a:avLst/>
          </a:prstGeom>
        </p:spPr>
        <p:txBody>
          <a:bodyPr wrap="square">
            <a:spAutoFit/>
          </a:bodyPr>
          <a:lstStyle/>
          <a:p>
            <a:pPr algn="ctr">
              <a:lnSpc>
                <a:spcPct val="125000"/>
              </a:lnSpc>
            </a:pPr>
            <a:r>
              <a:rPr lang="en-US" sz="2000" dirty="0" smtClean="0">
                <a:solidFill>
                  <a:schemeClr val="bg2">
                    <a:lumMod val="10000"/>
                  </a:schemeClr>
                </a:solidFill>
                <a:latin typeface="Bookman Old Style" panose="02050604050505020204" pitchFamily="18" charset="0"/>
                <a:cs typeface="Times New Roman" panose="02020603050405020304" pitchFamily="18" charset="0"/>
              </a:rPr>
              <a:t>- 2021 -</a:t>
            </a:r>
            <a:endParaRPr lang="uk-UA" sz="2000" dirty="0">
              <a:solidFill>
                <a:schemeClr val="accent2">
                  <a:lumMod val="50000"/>
                </a:schemeClr>
              </a:solidFill>
              <a:latin typeface="Bookman Old Style" panose="02050604050505020204" pitchFamily="18" charset="0"/>
              <a:cs typeface="Times New Roman" panose="02020603050405020304" pitchFamily="18" charset="0"/>
            </a:endParaRPr>
          </a:p>
        </p:txBody>
      </p:sp>
      <p:pic>
        <p:nvPicPr>
          <p:cNvPr id="47" name="Picture 37"/>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26120" y="319445"/>
            <a:ext cx="1220788" cy="45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523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Мат. моделювання руйнування сапфірового диска   </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10</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2" name="Прямоугольник 21"/>
          <p:cNvSpPr/>
          <p:nvPr/>
        </p:nvSpPr>
        <p:spPr>
          <a:xfrm>
            <a:off x="268287" y="980728"/>
            <a:ext cx="8696201" cy="438582"/>
          </a:xfrm>
          <a:prstGeom prst="rect">
            <a:avLst/>
          </a:prstGeom>
        </p:spPr>
        <p:txBody>
          <a:bodyPr wrap="square">
            <a:spAutoFit/>
          </a:bodyPr>
          <a:lstStyle/>
          <a:p>
            <a:pPr algn="ctr">
              <a:lnSpc>
                <a:spcPct val="125000"/>
              </a:lnSpc>
            </a:pPr>
            <a:r>
              <a:rPr lang="uk-UA" dirty="0" smtClean="0">
                <a:solidFill>
                  <a:schemeClr val="bg2">
                    <a:lumMod val="10000"/>
                  </a:schemeClr>
                </a:solidFill>
                <a:latin typeface="Bookman Old Style" panose="02050604050505020204" pitchFamily="18" charset="0"/>
                <a:cs typeface="Times New Roman" panose="02020603050405020304" pitchFamily="18" charset="0"/>
              </a:rPr>
              <a:t>Математична модель процесу падіння диска з висоти 100 </a:t>
            </a:r>
            <a:r>
              <a:rPr lang="ru-RU" dirty="0" smtClean="0">
                <a:solidFill>
                  <a:schemeClr val="bg2">
                    <a:lumMod val="10000"/>
                  </a:schemeClr>
                </a:solidFill>
                <a:latin typeface="Bookman Old Style" panose="02050604050505020204" pitchFamily="18" charset="0"/>
                <a:cs typeface="Times New Roman" panose="02020603050405020304" pitchFamily="18" charset="0"/>
              </a:rPr>
              <a:t>см</a:t>
            </a:r>
            <a:endParaRPr lang="uk-UA" dirty="0">
              <a:solidFill>
                <a:schemeClr val="bg2">
                  <a:lumMod val="10000"/>
                </a:schemeClr>
              </a:solidFill>
              <a:latin typeface="Bookman Old Style" panose="02050604050505020204" pitchFamily="18" charset="0"/>
              <a:cs typeface="Times New Roman" panose="02020603050405020304" pitchFamily="18"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 y="1491318"/>
            <a:ext cx="4313567" cy="3744416"/>
          </a:xfrm>
          <a:prstGeom prst="rect">
            <a:avLst/>
          </a:prstGeom>
          <a:noFill/>
          <a:ln w="9525">
            <a:solidFill>
              <a:schemeClr val="bg2">
                <a:lumMod val="1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279" y="1491318"/>
            <a:ext cx="4207209" cy="3744416"/>
          </a:xfrm>
          <a:prstGeom prst="rect">
            <a:avLst/>
          </a:prstGeom>
          <a:noFill/>
          <a:ln w="9525">
            <a:solidFill>
              <a:schemeClr val="bg2">
                <a:lumMod val="1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5" name="Прямоугольник 14"/>
          <p:cNvSpPr/>
          <p:nvPr/>
        </p:nvSpPr>
        <p:spPr>
          <a:xfrm>
            <a:off x="251520" y="5267672"/>
            <a:ext cx="4330334" cy="438582"/>
          </a:xfrm>
          <a:prstGeom prst="rect">
            <a:avLst/>
          </a:prstGeom>
        </p:spPr>
        <p:txBody>
          <a:bodyPr wrap="square">
            <a:spAutoFit/>
          </a:bodyPr>
          <a:lstStyle/>
          <a:p>
            <a:pPr algn="ctr">
              <a:lnSpc>
                <a:spcPct val="125000"/>
              </a:lnSpc>
            </a:pPr>
            <a:r>
              <a:rPr lang="uk-UA" dirty="0" smtClean="0">
                <a:solidFill>
                  <a:schemeClr val="accent2">
                    <a:lumMod val="50000"/>
                  </a:schemeClr>
                </a:solidFill>
                <a:latin typeface="Bookman Old Style" panose="02050604050505020204" pitchFamily="18" charset="0"/>
                <a:cs typeface="Times New Roman" panose="02020603050405020304" pitchFamily="18" charset="0"/>
              </a:rPr>
              <a:t>Показники напружень</a:t>
            </a:r>
            <a:endParaRPr lang="uk-UA"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16" name="Прямоугольник 15"/>
          <p:cNvSpPr/>
          <p:nvPr/>
        </p:nvSpPr>
        <p:spPr>
          <a:xfrm>
            <a:off x="4757278" y="5267514"/>
            <a:ext cx="4207210" cy="438582"/>
          </a:xfrm>
          <a:prstGeom prst="rect">
            <a:avLst/>
          </a:prstGeom>
        </p:spPr>
        <p:txBody>
          <a:bodyPr wrap="square">
            <a:spAutoFit/>
          </a:bodyPr>
          <a:lstStyle/>
          <a:p>
            <a:pPr algn="ctr">
              <a:lnSpc>
                <a:spcPct val="125000"/>
              </a:lnSpc>
            </a:pPr>
            <a:r>
              <a:rPr lang="uk-UA" dirty="0" smtClean="0">
                <a:solidFill>
                  <a:schemeClr val="accent2">
                    <a:lumMod val="50000"/>
                  </a:schemeClr>
                </a:solidFill>
                <a:latin typeface="Bookman Old Style" panose="02050604050505020204" pitchFamily="18" charset="0"/>
                <a:cs typeface="Times New Roman" panose="02020603050405020304" pitchFamily="18" charset="0"/>
              </a:rPr>
              <a:t>Показники зсувів</a:t>
            </a:r>
            <a:endParaRPr lang="uk-UA"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17" name="Прямоугольник 16"/>
          <p:cNvSpPr/>
          <p:nvPr/>
        </p:nvSpPr>
        <p:spPr>
          <a:xfrm>
            <a:off x="101600" y="5661248"/>
            <a:ext cx="8928102" cy="1131079"/>
          </a:xfrm>
          <a:prstGeom prst="rect">
            <a:avLst/>
          </a:prstGeom>
        </p:spPr>
        <p:txBody>
          <a:bodyPr wrap="square">
            <a:spAutoFit/>
          </a:bodyPr>
          <a:lstStyle/>
          <a:p>
            <a:pPr algn="just">
              <a:lnSpc>
                <a:spcPct val="125000"/>
              </a:lnSpc>
            </a:pPr>
            <a:r>
              <a:rPr lang="uk-UA" dirty="0" smtClean="0">
                <a:solidFill>
                  <a:schemeClr val="accent2">
                    <a:lumMod val="50000"/>
                  </a:schemeClr>
                </a:solidFill>
                <a:latin typeface="Bookman Old Style" panose="02050604050505020204" pitchFamily="18" charset="0"/>
                <a:cs typeface="Times New Roman" panose="02020603050405020304" pitchFamily="18" charset="0"/>
              </a:rPr>
              <a:t>Визначено</a:t>
            </a:r>
            <a:r>
              <a:rPr lang="uk-UA" dirty="0" smtClean="0">
                <a:solidFill>
                  <a:schemeClr val="bg2">
                    <a:lumMod val="10000"/>
                  </a:schemeClr>
                </a:solidFill>
                <a:latin typeface="Bookman Old Style" panose="02050604050505020204" pitchFamily="18" charset="0"/>
                <a:cs typeface="Times New Roman" panose="02020603050405020304" pitchFamily="18" charset="0"/>
              </a:rPr>
              <a:t>, що зростання напружень у точці падіння в залежності від висоти значно випереджують зростання величини зсуву в діапазоні зміни висоти падіння 40-100 мм.</a:t>
            </a:r>
          </a:p>
        </p:txBody>
      </p:sp>
    </p:spTree>
    <p:extLst>
      <p:ext uri="{BB962C8B-B14F-4D97-AF65-F5344CB8AC3E}">
        <p14:creationId xmlns:p14="http://schemas.microsoft.com/office/powerpoint/2010/main" val="424743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Нанесення мікрорельєфу на сапфірову підкладку</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1</a:t>
            </a:r>
            <a:r>
              <a:rPr lang="uk-UA" sz="2200" dirty="0">
                <a:solidFill>
                  <a:schemeClr val="bg2">
                    <a:lumMod val="25000"/>
                  </a:schemeClr>
                </a:solidFill>
                <a:latin typeface="Bookman Old Style" panose="02050604050505020204" pitchFamily="18" charset="0"/>
              </a:rPr>
              <a:t>1</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12" name="Рисунок 1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1520" y="1340768"/>
            <a:ext cx="8652610" cy="5125876"/>
          </a:xfrm>
          <a:prstGeom prst="rect">
            <a:avLst/>
          </a:prstGeom>
        </p:spPr>
      </p:pic>
    </p:spTree>
    <p:extLst>
      <p:ext uri="{BB962C8B-B14F-4D97-AF65-F5344CB8AC3E}">
        <p14:creationId xmlns:p14="http://schemas.microsoft.com/office/powerpoint/2010/main" val="263146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Технологічне обладнання для оптичного запису</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12</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2" name="Прямоугольник 21"/>
          <p:cNvSpPr/>
          <p:nvPr/>
        </p:nvSpPr>
        <p:spPr>
          <a:xfrm>
            <a:off x="4213910" y="1052736"/>
            <a:ext cx="4738752" cy="408830"/>
          </a:xfrm>
          <a:prstGeom prst="rect">
            <a:avLst/>
          </a:prstGeom>
        </p:spPr>
        <p:txBody>
          <a:bodyPr wrap="square">
            <a:spAutoFit/>
          </a:bodyPr>
          <a:lstStyle/>
          <a:p>
            <a:pPr algn="ctr">
              <a:lnSpc>
                <a:spcPct val="125000"/>
              </a:lnSpc>
            </a:pPr>
            <a:r>
              <a:rPr lang="uk-UA" dirty="0" smtClean="0">
                <a:solidFill>
                  <a:schemeClr val="accent2">
                    <a:lumMod val="50000"/>
                  </a:schemeClr>
                </a:solidFill>
                <a:latin typeface="Bookman Old Style" panose="02050604050505020204" pitchFamily="18" charset="0"/>
                <a:cs typeface="Times New Roman" panose="02020603050405020304" pitchFamily="18" charset="0"/>
              </a:rPr>
              <a:t>Лінія </a:t>
            </a:r>
            <a:r>
              <a:rPr lang="uk-UA" dirty="0">
                <a:solidFill>
                  <a:schemeClr val="accent2">
                    <a:lumMod val="50000"/>
                  </a:schemeClr>
                </a:solidFill>
                <a:latin typeface="Bookman Old Style" panose="02050604050505020204" pitchFamily="18" charset="0"/>
                <a:cs typeface="Times New Roman" panose="02020603050405020304" pitchFamily="18" charset="0"/>
              </a:rPr>
              <a:t>мастерінгу компакт-дисків</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11" name="Рисунок 10" descr="F:\11.png"/>
          <p:cNvPicPr/>
          <p:nvPr/>
        </p:nvPicPr>
        <p:blipFill>
          <a:blip r:embed="rId3">
            <a:extLst>
              <a:ext uri="{28A0092B-C50C-407E-A947-70E740481C1C}">
                <a14:useLocalDpi xmlns:a14="http://schemas.microsoft.com/office/drawing/2010/main" val="0"/>
              </a:ext>
            </a:extLst>
          </a:blip>
          <a:srcRect/>
          <a:stretch>
            <a:fillRect/>
          </a:stretch>
        </p:blipFill>
        <p:spPr bwMode="auto">
          <a:xfrm>
            <a:off x="4213910" y="1525735"/>
            <a:ext cx="4738752" cy="4694107"/>
          </a:xfrm>
          <a:prstGeom prst="rect">
            <a:avLst/>
          </a:prstGeom>
          <a:noFill/>
          <a:ln>
            <a:solidFill>
              <a:schemeClr val="tx1"/>
            </a:solidFill>
          </a:ln>
        </p:spPr>
      </p:pic>
      <p:sp>
        <p:nvSpPr>
          <p:cNvPr id="15" name="Прямоугольник 14"/>
          <p:cNvSpPr/>
          <p:nvPr/>
        </p:nvSpPr>
        <p:spPr>
          <a:xfrm>
            <a:off x="4213910" y="6219842"/>
            <a:ext cx="4738752" cy="408830"/>
          </a:xfrm>
          <a:prstGeom prst="rect">
            <a:avLst/>
          </a:prstGeom>
        </p:spPr>
        <p:txBody>
          <a:bodyPr wrap="square">
            <a:spAutoFit/>
          </a:bodyPr>
          <a:lstStyle/>
          <a:p>
            <a:pPr algn="ctr">
              <a:lnSpc>
                <a:spcPct val="125000"/>
              </a:lnSpc>
            </a:pPr>
            <a:r>
              <a:rPr lang="en-US" dirty="0">
                <a:solidFill>
                  <a:schemeClr val="accent2">
                    <a:lumMod val="50000"/>
                  </a:schemeClr>
                </a:solidFill>
                <a:latin typeface="Bookman Old Style" panose="02050604050505020204" pitchFamily="18" charset="0"/>
                <a:cs typeface="Times New Roman" panose="02020603050405020304" pitchFamily="18" charset="0"/>
              </a:rPr>
              <a:t>AM-200 </a:t>
            </a:r>
            <a:r>
              <a:rPr lang="uk-UA" dirty="0" smtClean="0">
                <a:solidFill>
                  <a:schemeClr val="accent2">
                    <a:lumMod val="50000"/>
                  </a:schemeClr>
                </a:solidFill>
                <a:latin typeface="Bookman Old Style" panose="02050604050505020204" pitchFamily="18" charset="0"/>
                <a:cs typeface="Times New Roman" panose="02020603050405020304" pitchFamily="18" charset="0"/>
              </a:rPr>
              <a:t>(компанія «</a:t>
            </a:r>
            <a:r>
              <a:rPr lang="en-US" dirty="0" smtClean="0">
                <a:solidFill>
                  <a:schemeClr val="accent2">
                    <a:lumMod val="50000"/>
                  </a:schemeClr>
                </a:solidFill>
                <a:latin typeface="Bookman Old Style" panose="02050604050505020204" pitchFamily="18" charset="0"/>
                <a:cs typeface="Times New Roman" panose="02020603050405020304" pitchFamily="18" charset="0"/>
              </a:rPr>
              <a:t>Toolex</a:t>
            </a:r>
            <a:r>
              <a:rPr lang="uk-UA" dirty="0" smtClean="0">
                <a:solidFill>
                  <a:schemeClr val="accent2">
                    <a:lumMod val="50000"/>
                  </a:schemeClr>
                </a:solidFill>
                <a:latin typeface="Bookman Old Style" panose="02050604050505020204" pitchFamily="18" charset="0"/>
                <a:cs typeface="Times New Roman" panose="02020603050405020304" pitchFamily="18" charset="0"/>
              </a:rPr>
              <a:t>»)</a:t>
            </a:r>
            <a:endParaRPr lang="uk-UA"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16" name="Прямоугольник 15"/>
          <p:cNvSpPr/>
          <p:nvPr/>
        </p:nvSpPr>
        <p:spPr>
          <a:xfrm>
            <a:off x="683568" y="6237312"/>
            <a:ext cx="3312368" cy="408830"/>
          </a:xfrm>
          <a:prstGeom prst="rect">
            <a:avLst/>
          </a:prstGeom>
        </p:spPr>
        <p:txBody>
          <a:bodyPr wrap="square">
            <a:spAutoFit/>
          </a:bodyPr>
          <a:lstStyle/>
          <a:p>
            <a:pPr algn="ctr">
              <a:lnSpc>
                <a:spcPct val="125000"/>
              </a:lnSpc>
            </a:pPr>
            <a:r>
              <a:rPr lang="uk-UA" dirty="0" smtClean="0">
                <a:solidFill>
                  <a:schemeClr val="accent2">
                    <a:lumMod val="50000"/>
                  </a:schemeClr>
                </a:solidFill>
                <a:latin typeface="Bookman Old Style" panose="02050604050505020204" pitchFamily="18" charset="0"/>
                <a:cs typeface="Times New Roman" panose="02020603050405020304" pitchFamily="18" charset="0"/>
              </a:rPr>
              <a:t>Станція </a:t>
            </a:r>
            <a:r>
              <a:rPr lang="uk-UA" dirty="0">
                <a:solidFill>
                  <a:schemeClr val="accent2">
                    <a:lumMod val="50000"/>
                  </a:schemeClr>
                </a:solidFill>
                <a:latin typeface="Bookman Old Style" panose="02050604050505020204" pitchFamily="18" charset="0"/>
                <a:cs typeface="Times New Roman" panose="02020603050405020304" pitchFamily="18" charset="0"/>
              </a:rPr>
              <a:t>лазерного запису</a:t>
            </a:r>
          </a:p>
        </p:txBody>
      </p:sp>
      <p:sp>
        <p:nvSpPr>
          <p:cNvPr id="17" name="Прямоугольник 16"/>
          <p:cNvSpPr/>
          <p:nvPr/>
        </p:nvSpPr>
        <p:spPr>
          <a:xfrm>
            <a:off x="683568" y="1052736"/>
            <a:ext cx="3312368" cy="408830"/>
          </a:xfrm>
          <a:prstGeom prst="rect">
            <a:avLst/>
          </a:prstGeom>
        </p:spPr>
        <p:txBody>
          <a:bodyPr wrap="square">
            <a:spAutoFit/>
          </a:bodyPr>
          <a:lstStyle/>
          <a:p>
            <a:pPr algn="ctr">
              <a:lnSpc>
                <a:spcPct val="125000"/>
              </a:lnSpc>
            </a:pPr>
            <a:r>
              <a:rPr lang="uk-UA" dirty="0" smtClean="0">
                <a:solidFill>
                  <a:schemeClr val="accent2">
                    <a:lumMod val="50000"/>
                  </a:schemeClr>
                </a:solidFill>
                <a:latin typeface="Bookman Old Style" panose="02050604050505020204" pitchFamily="18" charset="0"/>
                <a:cs typeface="Times New Roman" panose="02020603050405020304" pitchFamily="18" charset="0"/>
              </a:rPr>
              <a:t>Нанесення фоторезисту</a:t>
            </a:r>
            <a:endParaRPr lang="uk-UA" dirty="0">
              <a:solidFill>
                <a:schemeClr val="accent2">
                  <a:lumMod val="50000"/>
                </a:schemeClr>
              </a:solidFill>
              <a:latin typeface="Bookman Old Style" panose="02050604050505020204" pitchFamily="18" charset="0"/>
              <a:cs typeface="Times New Roman" panose="02020603050405020304"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861" y="1547598"/>
            <a:ext cx="3249191" cy="2047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452" y="3855318"/>
            <a:ext cx="3276600" cy="23645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0962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2"/>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Обладнання для плазмохімічного травлення</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13</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11"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23" y="1484784"/>
            <a:ext cx="3569097"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774" y="1452838"/>
            <a:ext cx="4966131" cy="334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3984774" y="1008000"/>
            <a:ext cx="4966131" cy="438582"/>
          </a:xfrm>
          <a:prstGeom prst="rect">
            <a:avLst/>
          </a:prstGeom>
        </p:spPr>
        <p:txBody>
          <a:bodyPr wrap="square">
            <a:spAutoFit/>
          </a:bodyPr>
          <a:lstStyle/>
          <a:p>
            <a:pPr algn="ctr">
              <a:lnSpc>
                <a:spcPct val="125000"/>
              </a:lnSpc>
            </a:pPr>
            <a:r>
              <a:rPr lang="uk-UA" dirty="0" smtClean="0">
                <a:solidFill>
                  <a:schemeClr val="accent2">
                    <a:lumMod val="50000"/>
                  </a:schemeClr>
                </a:solidFill>
                <a:latin typeface="Bookman Old Style" panose="02050604050505020204" pitchFamily="18" charset="0"/>
                <a:cs typeface="Times New Roman" panose="02020603050405020304" pitchFamily="18" charset="0"/>
              </a:rPr>
              <a:t>Узагальнена схема вакуумної установки</a:t>
            </a:r>
            <a:endParaRPr lang="uk-UA"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15" name="Прямоугольник 14"/>
          <p:cNvSpPr/>
          <p:nvPr/>
        </p:nvSpPr>
        <p:spPr>
          <a:xfrm>
            <a:off x="325949" y="1008000"/>
            <a:ext cx="3525971" cy="408830"/>
          </a:xfrm>
          <a:prstGeom prst="rect">
            <a:avLst/>
          </a:prstGeom>
        </p:spPr>
        <p:txBody>
          <a:bodyPr wrap="square">
            <a:spAutoFit/>
          </a:bodyPr>
          <a:lstStyle/>
          <a:p>
            <a:pPr algn="ctr">
              <a:lnSpc>
                <a:spcPct val="125000"/>
              </a:lnSpc>
            </a:pPr>
            <a:r>
              <a:rPr lang="uk-UA" dirty="0">
                <a:solidFill>
                  <a:schemeClr val="accent2">
                    <a:lumMod val="50000"/>
                  </a:schemeClr>
                </a:solidFill>
                <a:latin typeface="Bookman Old Style" panose="02050604050505020204" pitchFamily="18" charset="0"/>
                <a:cs typeface="Times New Roman" panose="02020603050405020304" pitchFamily="18" charset="0"/>
              </a:rPr>
              <a:t>Вакуумна установка ВУ1А</a:t>
            </a:r>
          </a:p>
        </p:txBody>
      </p:sp>
      <p:sp>
        <p:nvSpPr>
          <p:cNvPr id="16" name="Прямоугольник 15"/>
          <p:cNvSpPr/>
          <p:nvPr/>
        </p:nvSpPr>
        <p:spPr>
          <a:xfrm>
            <a:off x="101600" y="4869160"/>
            <a:ext cx="8928102" cy="1823576"/>
          </a:xfrm>
          <a:prstGeom prst="rect">
            <a:avLst/>
          </a:prstGeom>
        </p:spPr>
        <p:txBody>
          <a:bodyPr wrap="square">
            <a:spAutoFit/>
          </a:bodyPr>
          <a:lstStyle/>
          <a:p>
            <a:pPr algn="just">
              <a:lnSpc>
                <a:spcPct val="125000"/>
              </a:lnSpc>
            </a:pPr>
            <a:r>
              <a:rPr lang="uk-UA" dirty="0">
                <a:solidFill>
                  <a:schemeClr val="accent2">
                    <a:lumMod val="50000"/>
                  </a:schemeClr>
                </a:solidFill>
                <a:latin typeface="Bookman Old Style" panose="02050604050505020204" pitchFamily="18" charset="0"/>
                <a:cs typeface="Times New Roman" panose="02020603050405020304" pitchFamily="18" charset="0"/>
              </a:rPr>
              <a:t>Параметри режимів </a:t>
            </a:r>
            <a:r>
              <a:rPr lang="uk-UA" dirty="0" smtClean="0">
                <a:solidFill>
                  <a:schemeClr val="accent2">
                    <a:lumMod val="50000"/>
                  </a:schemeClr>
                </a:solidFill>
                <a:latin typeface="Bookman Old Style" panose="02050604050505020204" pitchFamily="18" charset="0"/>
                <a:cs typeface="Times New Roman" panose="02020603050405020304" pitchFamily="18" charset="0"/>
              </a:rPr>
              <a:t>травлення:</a:t>
            </a:r>
            <a:r>
              <a:rPr lang="uk-UA" dirty="0" smtClean="0">
                <a:solidFill>
                  <a:schemeClr val="bg2">
                    <a:lumMod val="10000"/>
                  </a:schemeClr>
                </a:solidFill>
                <a:latin typeface="Bookman Old Style" panose="02050604050505020204" pitchFamily="18" charset="0"/>
                <a:cs typeface="Times New Roman" panose="02020603050405020304" pitchFamily="18" charset="0"/>
              </a:rPr>
              <a:t> залишковий тиск — 2×10-2 Па, робочий тиск </a:t>
            </a:r>
            <a:r>
              <a:rPr lang="uk-UA" dirty="0">
                <a:solidFill>
                  <a:schemeClr val="bg2">
                    <a:lumMod val="10000"/>
                  </a:schemeClr>
                </a:solidFill>
                <a:latin typeface="Bookman Old Style" panose="02050604050505020204" pitchFamily="18" charset="0"/>
                <a:cs typeface="Times New Roman" panose="02020603050405020304" pitchFamily="18" charset="0"/>
              </a:rPr>
              <a:t>—</a:t>
            </a:r>
            <a:r>
              <a:rPr lang="uk-UA" dirty="0" smtClean="0">
                <a:solidFill>
                  <a:schemeClr val="bg2">
                    <a:lumMod val="10000"/>
                  </a:schemeClr>
                </a:solidFill>
                <a:latin typeface="Bookman Old Style" panose="02050604050505020204" pitchFamily="18" charset="0"/>
                <a:cs typeface="Times New Roman" panose="02020603050405020304" pitchFamily="18" charset="0"/>
              </a:rPr>
              <a:t> 4×10-2 Па, час травлення </a:t>
            </a:r>
            <a:r>
              <a:rPr lang="uk-UA" dirty="0">
                <a:solidFill>
                  <a:schemeClr val="bg2">
                    <a:lumMod val="10000"/>
                  </a:schemeClr>
                </a:solidFill>
                <a:latin typeface="Bookman Old Style" panose="02050604050505020204" pitchFamily="18" charset="0"/>
                <a:cs typeface="Times New Roman" panose="02020603050405020304" pitchFamily="18" charset="0"/>
              </a:rPr>
              <a:t>—</a:t>
            </a:r>
            <a:r>
              <a:rPr lang="uk-UA" dirty="0" smtClean="0">
                <a:solidFill>
                  <a:schemeClr val="bg2">
                    <a:lumMod val="10000"/>
                  </a:schemeClr>
                </a:solidFill>
                <a:latin typeface="Bookman Old Style" panose="02050604050505020204" pitchFamily="18" charset="0"/>
                <a:cs typeface="Times New Roman" panose="02020603050405020304" pitchFamily="18" charset="0"/>
              </a:rPr>
              <a:t> 12,5 хвилин, струм пучка </a:t>
            </a:r>
            <a:r>
              <a:rPr lang="uk-UA" dirty="0">
                <a:solidFill>
                  <a:schemeClr val="bg2">
                    <a:lumMod val="10000"/>
                  </a:schemeClr>
                </a:solidFill>
                <a:latin typeface="Bookman Old Style" panose="02050604050505020204" pitchFamily="18" charset="0"/>
                <a:cs typeface="Times New Roman" panose="02020603050405020304" pitchFamily="18" charset="0"/>
              </a:rPr>
              <a:t>—</a:t>
            </a:r>
            <a:r>
              <a:rPr lang="uk-UA" dirty="0" smtClean="0">
                <a:solidFill>
                  <a:schemeClr val="bg2">
                    <a:lumMod val="10000"/>
                  </a:schemeClr>
                </a:solidFill>
                <a:latin typeface="Bookman Old Style" panose="02050604050505020204" pitchFamily="18" charset="0"/>
                <a:cs typeface="Times New Roman" panose="02020603050405020304" pitchFamily="18" charset="0"/>
              </a:rPr>
              <a:t> 1,0 А, прискорювальна напруга </a:t>
            </a:r>
            <a:r>
              <a:rPr lang="uk-UA" dirty="0">
                <a:solidFill>
                  <a:schemeClr val="bg2">
                    <a:lumMod val="10000"/>
                  </a:schemeClr>
                </a:solidFill>
                <a:latin typeface="Bookman Old Style" panose="02050604050505020204" pitchFamily="18" charset="0"/>
                <a:cs typeface="Times New Roman" panose="02020603050405020304" pitchFamily="18" charset="0"/>
              </a:rPr>
              <a:t>—</a:t>
            </a:r>
            <a:r>
              <a:rPr lang="uk-UA" dirty="0" smtClean="0">
                <a:solidFill>
                  <a:schemeClr val="bg2">
                    <a:lumMod val="10000"/>
                  </a:schemeClr>
                </a:solidFill>
                <a:latin typeface="Bookman Old Style" panose="02050604050505020204" pitchFamily="18" charset="0"/>
                <a:cs typeface="Times New Roman" panose="02020603050405020304" pitchFamily="18" charset="0"/>
              </a:rPr>
              <a:t> 2,2 кВ, струм лінзи </a:t>
            </a:r>
            <a:r>
              <a:rPr lang="uk-UA" dirty="0">
                <a:solidFill>
                  <a:schemeClr val="bg2">
                    <a:lumMod val="10000"/>
                  </a:schemeClr>
                </a:solidFill>
                <a:latin typeface="Bookman Old Style" panose="02050604050505020204" pitchFamily="18" charset="0"/>
                <a:cs typeface="Times New Roman" panose="02020603050405020304" pitchFamily="18" charset="0"/>
              </a:rPr>
              <a:t>—</a:t>
            </a:r>
            <a:r>
              <a:rPr lang="uk-UA" dirty="0" smtClean="0">
                <a:solidFill>
                  <a:schemeClr val="bg2">
                    <a:lumMod val="10000"/>
                  </a:schemeClr>
                </a:solidFill>
                <a:latin typeface="Bookman Old Style" panose="02050604050505020204" pitchFamily="18" charset="0"/>
                <a:cs typeface="Times New Roman" panose="02020603050405020304" pitchFamily="18" charset="0"/>
              </a:rPr>
              <a:t> 76 мА, кутова швидкість </a:t>
            </a:r>
            <a:r>
              <a:rPr lang="uk-UA" dirty="0">
                <a:solidFill>
                  <a:schemeClr val="bg2">
                    <a:lumMod val="10000"/>
                  </a:schemeClr>
                </a:solidFill>
                <a:latin typeface="Bookman Old Style" panose="02050604050505020204" pitchFamily="18" charset="0"/>
                <a:cs typeface="Times New Roman" panose="02020603050405020304" pitchFamily="18" charset="0"/>
              </a:rPr>
              <a:t>—</a:t>
            </a:r>
            <a:r>
              <a:rPr lang="uk-UA" dirty="0" smtClean="0">
                <a:solidFill>
                  <a:schemeClr val="bg2">
                    <a:lumMod val="10000"/>
                  </a:schemeClr>
                </a:solidFill>
                <a:latin typeface="Bookman Old Style" panose="02050604050505020204" pitchFamily="18" charset="0"/>
                <a:cs typeface="Times New Roman" panose="02020603050405020304" pitchFamily="18" charset="0"/>
              </a:rPr>
              <a:t> 20 об/хв. </a:t>
            </a:r>
          </a:p>
          <a:p>
            <a:pPr algn="just">
              <a:lnSpc>
                <a:spcPct val="125000"/>
              </a:lnSpc>
            </a:pPr>
            <a:r>
              <a:rPr lang="uk-UA" dirty="0" smtClean="0">
                <a:solidFill>
                  <a:schemeClr val="bg2">
                    <a:lumMod val="10000"/>
                  </a:schemeClr>
                </a:solidFill>
                <a:latin typeface="Bookman Old Style" panose="02050604050505020204" pitchFamily="18" charset="0"/>
                <a:cs typeface="Times New Roman" panose="02020603050405020304" pitchFamily="18" charset="0"/>
              </a:rPr>
              <a:t>Повторюваність наведених параметрів складає величину 5-10%.</a:t>
            </a:r>
          </a:p>
        </p:txBody>
      </p:sp>
    </p:spTree>
    <p:extLst>
      <p:ext uri="{BB962C8B-B14F-4D97-AF65-F5344CB8AC3E}">
        <p14:creationId xmlns:p14="http://schemas.microsoft.com/office/powerpoint/2010/main" val="3789768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Результати фокусування </a:t>
            </a:r>
            <a:r>
              <a:rPr lang="uk-UA" sz="2200" dirty="0">
                <a:solidFill>
                  <a:schemeClr val="bg2">
                    <a:lumMod val="25000"/>
                  </a:schemeClr>
                </a:solidFill>
                <a:latin typeface="Bookman Old Style" panose="02050604050505020204" pitchFamily="18" charset="0"/>
              </a:rPr>
              <a:t>системи оптичного запису</a:t>
            </a: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14</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cxnSp>
        <p:nvCxnSpPr>
          <p:cNvPr id="11" name="Прямая соединительная линия 10"/>
          <p:cNvCxnSpPr/>
          <p:nvPr/>
        </p:nvCxnSpPr>
        <p:spPr>
          <a:xfrm>
            <a:off x="2087724" y="1916832"/>
            <a:ext cx="0" cy="3672408"/>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pic>
        <p:nvPicPr>
          <p:cNvPr id="13" name="Рисунок 12" descr="фото 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67544" y="2564904"/>
            <a:ext cx="3240360" cy="2368927"/>
          </a:xfrm>
          <a:prstGeom prst="rect">
            <a:avLst/>
          </a:prstGeom>
          <a:noFill/>
          <a:ln>
            <a:solidFill>
              <a:schemeClr val="tx1"/>
            </a:solidFill>
          </a:ln>
        </p:spPr>
      </p:pic>
      <p:pic>
        <p:nvPicPr>
          <p:cNvPr id="15" name="Рисунок 14" descr="фото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1196752"/>
            <a:ext cx="4608512" cy="2232246"/>
          </a:xfrm>
          <a:prstGeom prst="rect">
            <a:avLst/>
          </a:prstGeom>
          <a:noFill/>
          <a:ln>
            <a:solidFill>
              <a:schemeClr val="tx1">
                <a:lumMod val="50000"/>
                <a:lumOff val="50000"/>
              </a:schemeClr>
            </a:solidFill>
          </a:ln>
        </p:spPr>
      </p:pic>
      <p:pic>
        <p:nvPicPr>
          <p:cNvPr id="16" name="Рисунок 15" descr="фото 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3861048"/>
            <a:ext cx="4608512" cy="2562395"/>
          </a:xfrm>
          <a:prstGeom prst="rect">
            <a:avLst/>
          </a:prstGeom>
          <a:noFill/>
          <a:ln>
            <a:solidFill>
              <a:schemeClr val="tx1">
                <a:lumMod val="50000"/>
                <a:lumOff val="50000"/>
              </a:schemeClr>
            </a:solidFill>
          </a:ln>
        </p:spPr>
      </p:pic>
      <p:cxnSp>
        <p:nvCxnSpPr>
          <p:cNvPr id="17" name="Прямая соединительная линия 16"/>
          <p:cNvCxnSpPr/>
          <p:nvPr/>
        </p:nvCxnSpPr>
        <p:spPr>
          <a:xfrm>
            <a:off x="2087724" y="1916832"/>
            <a:ext cx="2052228" cy="0"/>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087724" y="5589240"/>
            <a:ext cx="2052228" cy="0"/>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1315120" y="4558387"/>
            <a:ext cx="1726755" cy="369332"/>
          </a:xfrm>
          <a:prstGeom prst="rect">
            <a:avLst/>
          </a:prstGeom>
        </p:spPr>
        <p:txBody>
          <a:bodyPr wrap="none">
            <a:spAutoFit/>
          </a:bodyPr>
          <a:lstStyle/>
          <a:p>
            <a:r>
              <a:rPr lang="uk-UA" dirty="0" smtClean="0"/>
              <a:t>Об</a:t>
            </a:r>
            <a:r>
              <a:rPr lang="en-US" dirty="0" smtClean="0"/>
              <a:t>’</a:t>
            </a:r>
            <a:r>
              <a:rPr lang="uk-UA" dirty="0" err="1" smtClean="0"/>
              <a:t>єктив</a:t>
            </a:r>
            <a:r>
              <a:rPr lang="uk-UA" dirty="0" smtClean="0"/>
              <a:t> О2-60 </a:t>
            </a:r>
            <a:endParaRPr lang="uk-UA" dirty="0"/>
          </a:p>
        </p:txBody>
      </p:sp>
      <p:sp>
        <p:nvSpPr>
          <p:cNvPr id="22" name="Прямоугольник 21"/>
          <p:cNvSpPr/>
          <p:nvPr/>
        </p:nvSpPr>
        <p:spPr>
          <a:xfrm>
            <a:off x="7995163" y="1233462"/>
            <a:ext cx="742511" cy="369332"/>
          </a:xfrm>
          <a:prstGeom prst="rect">
            <a:avLst/>
          </a:prstGeom>
          <a:solidFill>
            <a:schemeClr val="bg1"/>
          </a:solidFill>
        </p:spPr>
        <p:txBody>
          <a:bodyPr wrap="none">
            <a:spAutoFit/>
          </a:bodyPr>
          <a:lstStyle/>
          <a:p>
            <a:r>
              <a:rPr lang="uk-UA" dirty="0" smtClean="0"/>
              <a:t>Вісь </a:t>
            </a:r>
            <a:r>
              <a:rPr lang="uk-UA" i="1" dirty="0" smtClean="0"/>
              <a:t>Х</a:t>
            </a:r>
            <a:endParaRPr lang="uk-UA" i="1" dirty="0"/>
          </a:p>
        </p:txBody>
      </p:sp>
      <p:sp>
        <p:nvSpPr>
          <p:cNvPr id="23" name="Прямоугольник 22"/>
          <p:cNvSpPr/>
          <p:nvPr/>
        </p:nvSpPr>
        <p:spPr>
          <a:xfrm>
            <a:off x="7933945" y="3933056"/>
            <a:ext cx="742511" cy="369332"/>
          </a:xfrm>
          <a:prstGeom prst="rect">
            <a:avLst/>
          </a:prstGeom>
          <a:solidFill>
            <a:schemeClr val="bg1"/>
          </a:solidFill>
        </p:spPr>
        <p:txBody>
          <a:bodyPr wrap="none">
            <a:spAutoFit/>
          </a:bodyPr>
          <a:lstStyle/>
          <a:p>
            <a:r>
              <a:rPr lang="uk-UA" dirty="0" smtClean="0"/>
              <a:t>Вісь </a:t>
            </a:r>
            <a:r>
              <a:rPr lang="en-US" i="1" dirty="0" smtClean="0"/>
              <a:t>Y</a:t>
            </a:r>
            <a:endParaRPr lang="uk-UA" i="1" dirty="0"/>
          </a:p>
        </p:txBody>
      </p:sp>
    </p:spTree>
    <p:extLst>
      <p:ext uri="{BB962C8B-B14F-4D97-AF65-F5344CB8AC3E}">
        <p14:creationId xmlns:p14="http://schemas.microsoft.com/office/powerpoint/2010/main" val="2980199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Відбивальні покриття для оптичних дисків </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15</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2" name="Прямоугольник 21"/>
          <p:cNvSpPr/>
          <p:nvPr/>
        </p:nvSpPr>
        <p:spPr>
          <a:xfrm>
            <a:off x="9468544" y="1276945"/>
            <a:ext cx="1512200" cy="438582"/>
          </a:xfrm>
          <a:prstGeom prst="rect">
            <a:avLst/>
          </a:prstGeom>
        </p:spPr>
        <p:txBody>
          <a:bodyPr wrap="square">
            <a:spAutoFit/>
          </a:bodyPr>
          <a:lstStyle/>
          <a:p>
            <a:pPr algn="ctr">
              <a:lnSpc>
                <a:spcPct val="125000"/>
              </a:lnSpc>
            </a:pPr>
            <a:r>
              <a:rPr lang="uk-UA"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a:solidFill>
                <a:schemeClr val="bg2">
                  <a:lumMod val="10000"/>
                </a:schemeClr>
              </a:solidFill>
              <a:latin typeface="Bookman Old Style" panose="02050604050505020204" pitchFamily="18" charset="0"/>
              <a:cs typeface="Times New Roman" panose="02020603050405020304" pitchFamily="18"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11" name="Рисунок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83" y="1467212"/>
            <a:ext cx="4545241" cy="289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2" descr="C:\Users\836D~1\AppData\Local\Temp\Rar$DIa0.873\IMG_0047.JPG"/>
          <p:cNvPicPr>
            <a:picLocks noChangeAspect="1" noChangeArrowheads="1"/>
          </p:cNvPicPr>
          <p:nvPr/>
        </p:nvPicPr>
        <p:blipFill>
          <a:blip r:embed="rId4">
            <a:extLst>
              <a:ext uri="{28A0092B-C50C-407E-A947-70E740481C1C}">
                <a14:useLocalDpi xmlns:a14="http://schemas.microsoft.com/office/drawing/2010/main" val="0"/>
              </a:ext>
            </a:extLst>
          </a:blip>
          <a:srcRect l="21880" t="5342" b="-2861"/>
          <a:stretch>
            <a:fillRect/>
          </a:stretch>
        </p:blipFill>
        <p:spPr bwMode="auto">
          <a:xfrm>
            <a:off x="5076056" y="1455521"/>
            <a:ext cx="3559944" cy="298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251520" y="1008000"/>
            <a:ext cx="4536504" cy="373692"/>
          </a:xfrm>
          <a:prstGeom prst="rect">
            <a:avLst/>
          </a:prstGeom>
        </p:spPr>
        <p:txBody>
          <a:bodyPr wrap="square">
            <a:spAutoFit/>
          </a:bodyPr>
          <a:lstStyle/>
          <a:p>
            <a:pPr algn="ctr">
              <a:lnSpc>
                <a:spcPct val="125000"/>
              </a:lnSpc>
            </a:pPr>
            <a:r>
              <a:rPr lang="uk-UA" sz="1600" dirty="0" smtClean="0">
                <a:solidFill>
                  <a:schemeClr val="bg2">
                    <a:lumMod val="25000"/>
                  </a:schemeClr>
                </a:solidFill>
                <a:latin typeface="Bookman Old Style" panose="02050604050505020204" pitchFamily="18" charset="0"/>
                <a:cs typeface="Times New Roman" panose="02020603050405020304" pitchFamily="18" charset="0"/>
              </a:rPr>
              <a:t>Плівка </a:t>
            </a:r>
            <a:r>
              <a:rPr lang="uk-UA" sz="1600" dirty="0">
                <a:solidFill>
                  <a:schemeClr val="bg2">
                    <a:lumMod val="25000"/>
                  </a:schemeClr>
                </a:solidFill>
                <a:latin typeface="Bookman Old Style" panose="02050604050505020204" pitchFamily="18" charset="0"/>
                <a:cs typeface="Times New Roman" panose="02020603050405020304" pitchFamily="18" charset="0"/>
              </a:rPr>
              <a:t>нітриду </a:t>
            </a:r>
            <a:r>
              <a:rPr lang="uk-UA" sz="1600" dirty="0" smtClean="0">
                <a:solidFill>
                  <a:schemeClr val="bg2">
                    <a:lumMod val="25000"/>
                  </a:schemeClr>
                </a:solidFill>
                <a:latin typeface="Bookman Old Style" panose="02050604050505020204" pitchFamily="18" charset="0"/>
                <a:cs typeface="Times New Roman" panose="02020603050405020304" pitchFamily="18" charset="0"/>
              </a:rPr>
              <a:t>титану (АСМ-зображення)</a:t>
            </a:r>
            <a:endParaRPr lang="uk-UA" sz="1600" dirty="0">
              <a:solidFill>
                <a:schemeClr val="bg2">
                  <a:lumMod val="25000"/>
                </a:schemeClr>
              </a:solidFill>
              <a:latin typeface="Bookman Old Style" panose="02050604050505020204" pitchFamily="18" charset="0"/>
              <a:cs typeface="Times New Roman" panose="02020603050405020304" pitchFamily="18" charset="0"/>
            </a:endParaRPr>
          </a:p>
        </p:txBody>
      </p:sp>
      <p:sp>
        <p:nvSpPr>
          <p:cNvPr id="16" name="Прямоугольник 15"/>
          <p:cNvSpPr/>
          <p:nvPr/>
        </p:nvSpPr>
        <p:spPr>
          <a:xfrm>
            <a:off x="5148064" y="1008000"/>
            <a:ext cx="3487936" cy="400110"/>
          </a:xfrm>
          <a:prstGeom prst="rect">
            <a:avLst/>
          </a:prstGeom>
        </p:spPr>
        <p:txBody>
          <a:bodyPr wrap="square">
            <a:spAutoFit/>
          </a:bodyPr>
          <a:lstStyle/>
          <a:p>
            <a:pPr algn="ctr">
              <a:lnSpc>
                <a:spcPct val="125000"/>
              </a:lnSpc>
            </a:pPr>
            <a:r>
              <a:rPr lang="uk-UA" sz="1600" dirty="0" smtClean="0">
                <a:solidFill>
                  <a:schemeClr val="bg2">
                    <a:lumMod val="25000"/>
                  </a:schemeClr>
                </a:solidFill>
                <a:latin typeface="Bookman Old Style" panose="02050604050505020204" pitchFamily="18" charset="0"/>
                <a:cs typeface="Times New Roman" panose="02020603050405020304" pitchFamily="18" charset="0"/>
              </a:rPr>
              <a:t>Поверхня оптичного диску</a:t>
            </a:r>
            <a:endParaRPr lang="uk-UA" sz="1600" dirty="0">
              <a:solidFill>
                <a:schemeClr val="bg2">
                  <a:lumMod val="25000"/>
                </a:schemeClr>
              </a:solidFill>
              <a:latin typeface="Bookman Old Style" panose="02050604050505020204" pitchFamily="18" charset="0"/>
              <a:cs typeface="Times New Roman" panose="02020603050405020304" pitchFamily="18" charset="0"/>
            </a:endParaRPr>
          </a:p>
        </p:txBody>
      </p:sp>
      <p:sp>
        <p:nvSpPr>
          <p:cNvPr id="17" name="Прямоугольник 16"/>
          <p:cNvSpPr/>
          <p:nvPr/>
        </p:nvSpPr>
        <p:spPr>
          <a:xfrm>
            <a:off x="251520" y="4365104"/>
            <a:ext cx="4536504" cy="373692"/>
          </a:xfrm>
          <a:prstGeom prst="rect">
            <a:avLst/>
          </a:prstGeom>
        </p:spPr>
        <p:txBody>
          <a:bodyPr wrap="square">
            <a:spAutoFit/>
          </a:bodyPr>
          <a:lstStyle/>
          <a:p>
            <a:pPr algn="ctr">
              <a:lnSpc>
                <a:spcPct val="125000"/>
              </a:lnSpc>
            </a:pP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Метод </a:t>
            </a:r>
            <a:r>
              <a:rPr lang="uk-UA" sz="1600" dirty="0">
                <a:solidFill>
                  <a:schemeClr val="accent2">
                    <a:lumMod val="50000"/>
                  </a:schemeClr>
                </a:solidFill>
                <a:latin typeface="Bookman Old Style" panose="02050604050505020204" pitchFamily="18" charset="0"/>
                <a:cs typeface="Times New Roman" panose="02020603050405020304" pitchFamily="18" charset="0"/>
              </a:rPr>
              <a:t>магнетронного </a:t>
            </a: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напилення</a:t>
            </a:r>
            <a:endParaRPr lang="uk-UA" sz="1600"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19" name="Прямоугольник 18"/>
          <p:cNvSpPr/>
          <p:nvPr/>
        </p:nvSpPr>
        <p:spPr>
          <a:xfrm>
            <a:off x="5148064" y="4365104"/>
            <a:ext cx="3487936" cy="373692"/>
          </a:xfrm>
          <a:prstGeom prst="rect">
            <a:avLst/>
          </a:prstGeom>
        </p:spPr>
        <p:txBody>
          <a:bodyPr wrap="square">
            <a:spAutoFit/>
          </a:bodyPr>
          <a:lstStyle/>
          <a:p>
            <a:pPr algn="ctr">
              <a:lnSpc>
                <a:spcPct val="125000"/>
              </a:lnSpc>
            </a:pP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Шар </a:t>
            </a:r>
            <a:r>
              <a:rPr lang="uk-UA" sz="1600" dirty="0">
                <a:solidFill>
                  <a:schemeClr val="accent2">
                    <a:lumMod val="50000"/>
                  </a:schemeClr>
                </a:solidFill>
                <a:latin typeface="Bookman Old Style" panose="02050604050505020204" pitchFamily="18" charset="0"/>
                <a:cs typeface="Times New Roman" panose="02020603050405020304" pitchFamily="18" charset="0"/>
              </a:rPr>
              <a:t>нітриду титану</a:t>
            </a:r>
          </a:p>
        </p:txBody>
      </p:sp>
      <p:graphicFrame>
        <p:nvGraphicFramePr>
          <p:cNvPr id="21" name="Таблица 20"/>
          <p:cNvGraphicFramePr>
            <a:graphicFrameLocks noGrp="1"/>
          </p:cNvGraphicFramePr>
          <p:nvPr>
            <p:extLst>
              <p:ext uri="{D42A27DB-BD31-4B8C-83A1-F6EECF244321}">
                <p14:modId xmlns:p14="http://schemas.microsoft.com/office/powerpoint/2010/main" val="1430413497"/>
              </p:ext>
            </p:extLst>
          </p:nvPr>
        </p:nvGraphicFramePr>
        <p:xfrm>
          <a:off x="1763688" y="4904910"/>
          <a:ext cx="5472608" cy="1764450"/>
        </p:xfrm>
        <a:graphic>
          <a:graphicData uri="http://schemas.openxmlformats.org/drawingml/2006/table">
            <a:tbl>
              <a:tblPr firstRow="1" firstCol="1" lastRow="1" lastCol="1" bandRow="1" bandCol="1">
                <a:tableStyleId>{5940675A-B579-460E-94D1-54222C63F5DA}</a:tableStyleId>
              </a:tblPr>
              <a:tblGrid>
                <a:gridCol w="2385690"/>
                <a:gridCol w="3086918"/>
              </a:tblGrid>
              <a:tr h="0">
                <a:tc>
                  <a:txBody>
                    <a:bodyPr/>
                    <a:lstStyle/>
                    <a:p>
                      <a:pPr algn="ctr">
                        <a:lnSpc>
                          <a:spcPct val="100000"/>
                        </a:lnSpc>
                        <a:spcAft>
                          <a:spcPts val="0"/>
                        </a:spcAft>
                      </a:pPr>
                      <a:r>
                        <a:rPr lang="uk-UA" sz="1600" dirty="0">
                          <a:effectLst/>
                        </a:rPr>
                        <a:t>Матеріал покриття</a:t>
                      </a:r>
                      <a:endParaRPr lang="uk-UA" sz="1600" dirty="0">
                        <a:effectLst/>
                        <a:latin typeface="Bookman Old Style" panose="02050604050505020204" pitchFamily="18" charset="0"/>
                        <a:ea typeface="Times New Roman"/>
                        <a:cs typeface="Times New Roman"/>
                      </a:endParaRPr>
                    </a:p>
                  </a:txBody>
                  <a:tcPr marL="68580" marR="68580" marT="18000" marB="18000"/>
                </a:tc>
                <a:tc>
                  <a:txBody>
                    <a:bodyPr/>
                    <a:lstStyle/>
                    <a:p>
                      <a:pPr algn="ctr">
                        <a:lnSpc>
                          <a:spcPct val="100000"/>
                        </a:lnSpc>
                        <a:spcAft>
                          <a:spcPts val="0"/>
                        </a:spcAft>
                      </a:pPr>
                      <a:r>
                        <a:rPr lang="uk-UA" sz="1600" dirty="0">
                          <a:effectLst/>
                        </a:rPr>
                        <a:t>Температура відпалу, </a:t>
                      </a:r>
                      <a:r>
                        <a:rPr lang="uk-UA" sz="1600" baseline="30000" dirty="0">
                          <a:effectLst/>
                        </a:rPr>
                        <a:t>0</a:t>
                      </a:r>
                      <a:r>
                        <a:rPr lang="uk-UA" sz="1600" dirty="0">
                          <a:effectLst/>
                        </a:rPr>
                        <a:t>С</a:t>
                      </a:r>
                      <a:endParaRPr lang="uk-UA" sz="1600" dirty="0">
                        <a:effectLst/>
                        <a:latin typeface="Bookman Old Style" panose="02050604050505020204" pitchFamily="18" charset="0"/>
                        <a:ea typeface="Times New Roman"/>
                        <a:cs typeface="Times New Roman"/>
                      </a:endParaRPr>
                    </a:p>
                  </a:txBody>
                  <a:tcPr marL="68580" marR="68580" marT="18000" marB="18000"/>
                </a:tc>
              </a:tr>
              <a:tr h="0">
                <a:tc>
                  <a:txBody>
                    <a:bodyPr/>
                    <a:lstStyle/>
                    <a:p>
                      <a:pPr algn="ctr">
                        <a:lnSpc>
                          <a:spcPct val="107000"/>
                        </a:lnSpc>
                        <a:spcAft>
                          <a:spcPts val="0"/>
                        </a:spcAft>
                      </a:pPr>
                      <a:r>
                        <a:rPr lang="uk-UA" sz="1600">
                          <a:effectLst/>
                        </a:rPr>
                        <a:t>Cr</a:t>
                      </a:r>
                      <a:endParaRPr lang="uk-UA" sz="1600">
                        <a:effectLst/>
                        <a:latin typeface="Bookman Old Style" panose="02050604050505020204" pitchFamily="18" charset="0"/>
                        <a:ea typeface="Times New Roman"/>
                        <a:cs typeface="Times New Roman"/>
                      </a:endParaRPr>
                    </a:p>
                  </a:txBody>
                  <a:tcPr marL="68580" marR="68580" marT="18000" marB="18000"/>
                </a:tc>
                <a:tc>
                  <a:txBody>
                    <a:bodyPr/>
                    <a:lstStyle/>
                    <a:p>
                      <a:pPr algn="ctr">
                        <a:lnSpc>
                          <a:spcPct val="107000"/>
                        </a:lnSpc>
                        <a:spcAft>
                          <a:spcPts val="0"/>
                        </a:spcAft>
                      </a:pPr>
                      <a:r>
                        <a:rPr lang="uk-UA" sz="1600">
                          <a:effectLst/>
                        </a:rPr>
                        <a:t>500</a:t>
                      </a:r>
                      <a:endParaRPr lang="uk-UA" sz="1600">
                        <a:effectLst/>
                        <a:latin typeface="Bookman Old Style" panose="02050604050505020204" pitchFamily="18" charset="0"/>
                        <a:ea typeface="Times New Roman"/>
                        <a:cs typeface="Times New Roman"/>
                      </a:endParaRPr>
                    </a:p>
                  </a:txBody>
                  <a:tcPr marL="68580" marR="68580" marT="18000" marB="18000"/>
                </a:tc>
              </a:tr>
              <a:tr h="0">
                <a:tc>
                  <a:txBody>
                    <a:bodyPr/>
                    <a:lstStyle/>
                    <a:p>
                      <a:pPr algn="ctr">
                        <a:lnSpc>
                          <a:spcPct val="107000"/>
                        </a:lnSpc>
                        <a:spcAft>
                          <a:spcPts val="0"/>
                        </a:spcAft>
                      </a:pPr>
                      <a:r>
                        <a:rPr lang="uk-UA" sz="1600">
                          <a:effectLst/>
                        </a:rPr>
                        <a:t>CrN</a:t>
                      </a:r>
                      <a:endParaRPr lang="uk-UA" sz="1600">
                        <a:effectLst/>
                        <a:latin typeface="Bookman Old Style" panose="02050604050505020204" pitchFamily="18" charset="0"/>
                        <a:ea typeface="Times New Roman"/>
                        <a:cs typeface="Times New Roman"/>
                      </a:endParaRPr>
                    </a:p>
                  </a:txBody>
                  <a:tcPr marL="68580" marR="68580" marT="18000" marB="18000"/>
                </a:tc>
                <a:tc>
                  <a:txBody>
                    <a:bodyPr/>
                    <a:lstStyle/>
                    <a:p>
                      <a:pPr algn="ctr">
                        <a:lnSpc>
                          <a:spcPct val="107000"/>
                        </a:lnSpc>
                        <a:spcAft>
                          <a:spcPts val="0"/>
                        </a:spcAft>
                      </a:pPr>
                      <a:r>
                        <a:rPr lang="uk-UA" sz="1600">
                          <a:effectLst/>
                        </a:rPr>
                        <a:t>700</a:t>
                      </a:r>
                      <a:endParaRPr lang="uk-UA" sz="1600">
                        <a:effectLst/>
                        <a:latin typeface="Bookman Old Style" panose="02050604050505020204" pitchFamily="18" charset="0"/>
                        <a:ea typeface="Times New Roman"/>
                        <a:cs typeface="Times New Roman"/>
                      </a:endParaRPr>
                    </a:p>
                  </a:txBody>
                  <a:tcPr marL="68580" marR="68580" marT="18000" marB="18000"/>
                </a:tc>
              </a:tr>
              <a:tr h="0">
                <a:tc>
                  <a:txBody>
                    <a:bodyPr/>
                    <a:lstStyle/>
                    <a:p>
                      <a:pPr algn="ctr">
                        <a:lnSpc>
                          <a:spcPct val="107000"/>
                        </a:lnSpc>
                        <a:spcAft>
                          <a:spcPts val="0"/>
                        </a:spcAft>
                      </a:pPr>
                      <a:r>
                        <a:rPr lang="uk-UA" sz="1600">
                          <a:effectLst/>
                        </a:rPr>
                        <a:t>ZrN</a:t>
                      </a:r>
                      <a:endParaRPr lang="uk-UA" sz="1600">
                        <a:effectLst/>
                        <a:latin typeface="Bookman Old Style" panose="02050604050505020204" pitchFamily="18" charset="0"/>
                        <a:ea typeface="Times New Roman"/>
                        <a:cs typeface="Times New Roman"/>
                      </a:endParaRPr>
                    </a:p>
                  </a:txBody>
                  <a:tcPr marL="68580" marR="68580" marT="18000" marB="18000"/>
                </a:tc>
                <a:tc>
                  <a:txBody>
                    <a:bodyPr/>
                    <a:lstStyle/>
                    <a:p>
                      <a:pPr algn="ctr">
                        <a:lnSpc>
                          <a:spcPct val="107000"/>
                        </a:lnSpc>
                        <a:spcAft>
                          <a:spcPts val="0"/>
                        </a:spcAft>
                      </a:pPr>
                      <a:r>
                        <a:rPr lang="uk-UA" sz="1600">
                          <a:effectLst/>
                        </a:rPr>
                        <a:t>600</a:t>
                      </a:r>
                      <a:endParaRPr lang="uk-UA" sz="1600">
                        <a:effectLst/>
                        <a:latin typeface="Bookman Old Style" panose="02050604050505020204" pitchFamily="18" charset="0"/>
                        <a:ea typeface="Times New Roman"/>
                        <a:cs typeface="Times New Roman"/>
                      </a:endParaRPr>
                    </a:p>
                  </a:txBody>
                  <a:tcPr marL="68580" marR="68580" marT="18000" marB="18000"/>
                </a:tc>
              </a:tr>
              <a:tr h="0">
                <a:tc>
                  <a:txBody>
                    <a:bodyPr/>
                    <a:lstStyle/>
                    <a:p>
                      <a:pPr algn="ctr">
                        <a:lnSpc>
                          <a:spcPct val="107000"/>
                        </a:lnSpc>
                        <a:spcAft>
                          <a:spcPts val="0"/>
                        </a:spcAft>
                      </a:pPr>
                      <a:r>
                        <a:rPr lang="uk-UA" sz="1600">
                          <a:effectLst/>
                        </a:rPr>
                        <a:t>TiN</a:t>
                      </a:r>
                      <a:endParaRPr lang="uk-UA" sz="1600">
                        <a:effectLst/>
                        <a:latin typeface="Bookman Old Style" panose="02050604050505020204" pitchFamily="18" charset="0"/>
                        <a:ea typeface="Times New Roman"/>
                        <a:cs typeface="Times New Roman"/>
                      </a:endParaRPr>
                    </a:p>
                  </a:txBody>
                  <a:tcPr marL="68580" marR="68580" marT="18000" marB="18000"/>
                </a:tc>
                <a:tc>
                  <a:txBody>
                    <a:bodyPr/>
                    <a:lstStyle/>
                    <a:p>
                      <a:pPr algn="ctr">
                        <a:lnSpc>
                          <a:spcPct val="107000"/>
                        </a:lnSpc>
                        <a:spcAft>
                          <a:spcPts val="0"/>
                        </a:spcAft>
                      </a:pPr>
                      <a:r>
                        <a:rPr lang="uk-UA" sz="1600">
                          <a:effectLst/>
                        </a:rPr>
                        <a:t>600</a:t>
                      </a:r>
                      <a:endParaRPr lang="uk-UA" sz="1600">
                        <a:effectLst/>
                        <a:latin typeface="Bookman Old Style" panose="02050604050505020204" pitchFamily="18" charset="0"/>
                        <a:ea typeface="Times New Roman"/>
                        <a:cs typeface="Times New Roman"/>
                      </a:endParaRPr>
                    </a:p>
                  </a:txBody>
                  <a:tcPr marL="68580" marR="68580" marT="18000" marB="18000"/>
                </a:tc>
              </a:tr>
              <a:tr h="0">
                <a:tc>
                  <a:txBody>
                    <a:bodyPr/>
                    <a:lstStyle/>
                    <a:p>
                      <a:pPr algn="ctr">
                        <a:lnSpc>
                          <a:spcPct val="107000"/>
                        </a:lnSpc>
                        <a:spcAft>
                          <a:spcPts val="0"/>
                        </a:spcAft>
                      </a:pPr>
                      <a:r>
                        <a:rPr lang="uk-UA" sz="1600" dirty="0" err="1">
                          <a:effectLst/>
                        </a:rPr>
                        <a:t>Hf+HfN</a:t>
                      </a:r>
                      <a:endParaRPr lang="uk-UA" sz="1600" dirty="0">
                        <a:effectLst/>
                        <a:latin typeface="Bookman Old Style" panose="02050604050505020204" pitchFamily="18" charset="0"/>
                        <a:ea typeface="Times New Roman"/>
                        <a:cs typeface="Times New Roman"/>
                      </a:endParaRPr>
                    </a:p>
                  </a:txBody>
                  <a:tcPr marL="68580" marR="68580" marT="18000" marB="18000"/>
                </a:tc>
                <a:tc>
                  <a:txBody>
                    <a:bodyPr/>
                    <a:lstStyle/>
                    <a:p>
                      <a:pPr algn="ctr">
                        <a:lnSpc>
                          <a:spcPct val="107000"/>
                        </a:lnSpc>
                        <a:spcAft>
                          <a:spcPts val="0"/>
                        </a:spcAft>
                      </a:pPr>
                      <a:r>
                        <a:rPr lang="uk-UA" sz="1600" dirty="0">
                          <a:effectLst/>
                        </a:rPr>
                        <a:t>800</a:t>
                      </a:r>
                      <a:endParaRPr lang="uk-UA" sz="1600" dirty="0">
                        <a:effectLst/>
                        <a:latin typeface="Bookman Old Style" panose="02050604050505020204" pitchFamily="18" charset="0"/>
                        <a:ea typeface="Times New Roman"/>
                        <a:cs typeface="Times New Roman"/>
                      </a:endParaRPr>
                    </a:p>
                  </a:txBody>
                  <a:tcPr marL="68580" marR="68580" marT="18000" marB="18000"/>
                </a:tc>
              </a:tr>
            </a:tbl>
          </a:graphicData>
        </a:graphic>
      </p:graphicFrame>
    </p:spTree>
    <p:extLst>
      <p:ext uri="{BB962C8B-B14F-4D97-AF65-F5344CB8AC3E}">
        <p14:creationId xmlns:p14="http://schemas.microsoft.com/office/powerpoint/2010/main" val="2453927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Дослідження запису на сапфірову підкладку</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16</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2" name="Прямоугольник 21"/>
          <p:cNvSpPr/>
          <p:nvPr/>
        </p:nvSpPr>
        <p:spPr>
          <a:xfrm>
            <a:off x="349052" y="3069905"/>
            <a:ext cx="8399412" cy="438582"/>
          </a:xfrm>
          <a:prstGeom prst="rect">
            <a:avLst/>
          </a:prstGeom>
        </p:spPr>
        <p:txBody>
          <a:bodyPr wrap="square">
            <a:spAutoFit/>
          </a:bodyPr>
          <a:lstStyle/>
          <a:p>
            <a:pPr algn="ctr">
              <a:lnSpc>
                <a:spcPct val="125000"/>
              </a:lnSpc>
            </a:pPr>
            <a:r>
              <a:rPr lang="uk-UA" dirty="0" smtClean="0">
                <a:solidFill>
                  <a:schemeClr val="bg2">
                    <a:lumMod val="10000"/>
                  </a:schemeClr>
                </a:solidFill>
                <a:latin typeface="Bookman Old Style" panose="02050604050505020204" pitchFamily="18" charset="0"/>
                <a:cs typeface="Times New Roman" panose="02020603050405020304" pitchFamily="18" charset="0"/>
              </a:rPr>
              <a:t>Мікрозображення поверхні оптичного диска </a:t>
            </a:r>
            <a:r>
              <a:rPr lang="en-US" dirty="0" smtClean="0">
                <a:solidFill>
                  <a:schemeClr val="bg2">
                    <a:lumMod val="10000"/>
                  </a:schemeClr>
                </a:solidFill>
                <a:latin typeface="Bookman Old Style" panose="02050604050505020204" pitchFamily="18" charset="0"/>
                <a:cs typeface="Times New Roman" panose="02020603050405020304" pitchFamily="18" charset="0"/>
              </a:rPr>
              <a:t>SAP </a:t>
            </a:r>
            <a:r>
              <a:rPr lang="en-US" dirty="0">
                <a:solidFill>
                  <a:schemeClr val="bg2">
                    <a:lumMod val="10000"/>
                  </a:schemeClr>
                </a:solidFill>
                <a:latin typeface="Bookman Old Style" panose="02050604050505020204" pitchFamily="18" charset="0"/>
                <a:cs typeface="Times New Roman" panose="02020603050405020304" pitchFamily="18" charset="0"/>
              </a:rPr>
              <a:t>HR 26 </a:t>
            </a:r>
            <a:endParaRPr lang="uk-UA" dirty="0">
              <a:solidFill>
                <a:schemeClr val="bg2">
                  <a:lumMod val="10000"/>
                </a:schemeClr>
              </a:solidFill>
              <a:latin typeface="Bookman Old Style" panose="02050604050505020204" pitchFamily="18" charset="0"/>
              <a:cs typeface="Times New Roman" panose="02020603050405020304" pitchFamily="18"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mc:AlternateContent xmlns:mc="http://schemas.openxmlformats.org/markup-compatibility/2006" xmlns:a14="http://schemas.microsoft.com/office/drawing/2010/main">
        <mc:Choice Requires="a14">
          <p:graphicFrame>
            <p:nvGraphicFramePr>
              <p:cNvPr id="11" name="Таблица 10"/>
              <p:cNvGraphicFramePr>
                <a:graphicFrameLocks noGrp="1"/>
              </p:cNvGraphicFramePr>
              <p:nvPr>
                <p:extLst>
                  <p:ext uri="{D42A27DB-BD31-4B8C-83A1-F6EECF244321}">
                    <p14:modId xmlns:p14="http://schemas.microsoft.com/office/powerpoint/2010/main" val="1138360620"/>
                  </p:ext>
                </p:extLst>
              </p:nvPr>
            </p:nvGraphicFramePr>
            <p:xfrm>
              <a:off x="179512" y="1268760"/>
              <a:ext cx="8784976" cy="1575554"/>
            </p:xfrm>
            <a:graphic>
              <a:graphicData uri="http://schemas.openxmlformats.org/drawingml/2006/table">
                <a:tbl>
                  <a:tblPr firstRow="1" firstCol="1" bandRow="1">
                    <a:tableStyleId>{5940675A-B579-460E-94D1-54222C63F5DA}</a:tableStyleId>
                  </a:tblPr>
                  <a:tblGrid>
                    <a:gridCol w="1368152"/>
                    <a:gridCol w="1368152"/>
                    <a:gridCol w="1512168"/>
                    <a:gridCol w="1224136"/>
                    <a:gridCol w="1296144"/>
                    <a:gridCol w="2016224"/>
                  </a:tblGrid>
                  <a:tr h="0">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Диск </a:t>
                          </a:r>
                          <a:r>
                            <a:rPr lang="uk-UA" sz="1600" kern="100" dirty="0" smtClean="0">
                              <a:solidFill>
                                <a:schemeClr val="bg2">
                                  <a:lumMod val="25000"/>
                                </a:schemeClr>
                              </a:solidFill>
                              <a:effectLst/>
                              <a:latin typeface="Bookman Old Style" panose="02050604050505020204" pitchFamily="18" charset="0"/>
                            </a:rPr>
                            <a:t>№</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Піт </a:t>
                          </a:r>
                          <a:r>
                            <a:rPr lang="uk-UA" sz="1600" kern="100" dirty="0" smtClean="0">
                              <a:solidFill>
                                <a:schemeClr val="bg2">
                                  <a:lumMod val="25000"/>
                                </a:schemeClr>
                              </a:solidFill>
                              <a:effectLst/>
                              <a:latin typeface="Bookman Old Style" panose="02050604050505020204" pitchFamily="18" charset="0"/>
                            </a:rPr>
                            <a:t>3Т,</a:t>
                          </a:r>
                          <a:r>
                            <a:rPr lang="uk-UA" sz="1600" kern="100" baseline="0" dirty="0" smtClean="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мкм</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Піт </a:t>
                          </a:r>
                          <a:r>
                            <a:rPr lang="en-US" sz="1600" kern="100" dirty="0">
                              <a:solidFill>
                                <a:schemeClr val="bg2">
                                  <a:lumMod val="25000"/>
                                </a:schemeClr>
                              </a:solidFill>
                              <a:effectLst/>
                              <a:latin typeface="Bookman Old Style" panose="02050604050505020204" pitchFamily="18" charset="0"/>
                            </a:rPr>
                            <a:t>4</a:t>
                          </a:r>
                          <a:r>
                            <a:rPr lang="uk-UA" sz="1600" kern="100" dirty="0" smtClean="0">
                              <a:solidFill>
                                <a:schemeClr val="bg2">
                                  <a:lumMod val="25000"/>
                                </a:schemeClr>
                              </a:solidFill>
                              <a:effectLst/>
                              <a:latin typeface="Bookman Old Style" panose="02050604050505020204" pitchFamily="18" charset="0"/>
                            </a:rPr>
                            <a:t>Т, мкм</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14:m>
                            <m:oMath xmlns:m="http://schemas.openxmlformats.org/officeDocument/2006/math">
                              <m:sSub>
                                <m:sSubPr>
                                  <m:ctrlPr>
                                    <a:rPr lang="uk-UA" sz="1800" i="1" kern="1200" smtClean="0">
                                      <a:solidFill>
                                        <a:schemeClr val="bg2">
                                          <a:lumMod val="25000"/>
                                        </a:schemeClr>
                                      </a:solidFill>
                                      <a:effectLst/>
                                      <a:latin typeface="Cambria Math"/>
                                    </a:rPr>
                                  </m:ctrlPr>
                                </m:sSubPr>
                                <m:e>
                                  <m:r>
                                    <a:rPr lang="uk-UA" sz="1800" kern="1200">
                                      <a:solidFill>
                                        <a:schemeClr val="bg2">
                                          <a:lumMod val="25000"/>
                                        </a:schemeClr>
                                      </a:solidFill>
                                      <a:effectLst/>
                                      <a:latin typeface="Cambria Math"/>
                                    </a:rPr>
                                    <m:t>𝑃</m:t>
                                  </m:r>
                                </m:e>
                                <m:sub>
                                  <m:r>
                                    <a:rPr lang="uk-UA" sz="1800" kern="1200">
                                      <a:solidFill>
                                        <a:schemeClr val="bg2">
                                          <a:lumMod val="25000"/>
                                        </a:schemeClr>
                                      </a:solidFill>
                                      <a:effectLst/>
                                      <a:latin typeface="Cambria Math"/>
                                    </a:rPr>
                                    <m:t>𝑙𝑎𝑠𝑒𝑟</m:t>
                                  </m:r>
                                </m:sub>
                              </m:sSub>
                            </m:oMath>
                          </a14:m>
                          <a:r>
                            <a:rPr lang="en-US" sz="1600" kern="100" dirty="0" smtClean="0">
                              <a:solidFill>
                                <a:schemeClr val="bg2">
                                  <a:lumMod val="25000"/>
                                </a:schemeClr>
                              </a:solidFill>
                              <a:effectLst/>
                              <a:latin typeface="Bookman Old Style" panose="02050604050505020204" pitchFamily="18" charset="0"/>
                            </a:rPr>
                            <a:t>,</a:t>
                          </a:r>
                          <a:r>
                            <a:rPr lang="en-US" sz="1600" kern="100" baseline="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мВт</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smtClean="0">
                              <a:solidFill>
                                <a:schemeClr val="bg2">
                                  <a:lumMod val="25000"/>
                                </a:schemeClr>
                              </a:solidFill>
                              <a:effectLst/>
                              <a:latin typeface="Bookman Old Style" panose="02050604050505020204" pitchFamily="18" charset="0"/>
                            </a:rPr>
                            <a:t>Дифракція</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smtClean="0">
                              <a:solidFill>
                                <a:schemeClr val="bg2">
                                  <a:lumMod val="25000"/>
                                </a:schemeClr>
                              </a:solidFill>
                              <a:effectLst/>
                              <a:latin typeface="Bookman Old Style" panose="02050604050505020204" pitchFamily="18" charset="0"/>
                            </a:rPr>
                            <a:t>Укороч. пітів</a:t>
                          </a:r>
                          <a:r>
                            <a:rPr lang="en-US" sz="1600" kern="100" dirty="0" smtClean="0">
                              <a:solidFill>
                                <a:schemeClr val="bg2">
                                  <a:lumMod val="25000"/>
                                </a:schemeClr>
                              </a:solidFill>
                              <a:effectLst/>
                              <a:latin typeface="Bookman Old Style" panose="02050604050505020204" pitchFamily="18" charset="0"/>
                            </a:rPr>
                            <a:t>,</a:t>
                          </a:r>
                          <a:r>
                            <a:rPr lang="en-US" sz="1600" kern="100" baseline="0" dirty="0" smtClean="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нм</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r>
                  <a:tr h="0">
                    <a:tc>
                      <a:txBody>
                        <a:bodyPr/>
                        <a:lstStyle/>
                        <a:p>
                          <a:pPr algn="ctr">
                            <a:spcAft>
                              <a:spcPts val="0"/>
                            </a:spcAft>
                          </a:pPr>
                          <a:r>
                            <a:rPr lang="en-US" sz="1600" kern="100" dirty="0">
                              <a:solidFill>
                                <a:schemeClr val="bg2">
                                  <a:lumMod val="25000"/>
                                </a:schemeClr>
                              </a:solidFill>
                              <a:effectLst/>
                              <a:latin typeface="Bookman Old Style" panose="02050604050505020204" pitchFamily="18" charset="0"/>
                            </a:rPr>
                            <a:t>SAP HR 26</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0</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84</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1,03</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2</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2</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5</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2</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a:solidFill>
                                <a:schemeClr val="bg2">
                                  <a:lumMod val="25000"/>
                                </a:schemeClr>
                              </a:solidFill>
                              <a:effectLst/>
                              <a:latin typeface="Bookman Old Style" panose="02050604050505020204" pitchFamily="18" charset="0"/>
                            </a:rPr>
                            <a:t>  - 276</a:t>
                          </a:r>
                          <a:endParaRPr lang="uk-UA" sz="1600" b="0" kern="100">
                            <a:solidFill>
                              <a:schemeClr val="bg2">
                                <a:lumMod val="25000"/>
                              </a:schemeClr>
                            </a:solidFill>
                            <a:effectLst/>
                            <a:latin typeface="Bookman Old Style" panose="02050604050505020204" pitchFamily="18" charset="0"/>
                            <a:ea typeface="NSimSun"/>
                            <a:cs typeface="Mangal"/>
                          </a:endParaRPr>
                        </a:p>
                      </a:txBody>
                      <a:tcPr marL="34925" marR="34925" marT="72000" marB="72000"/>
                    </a:tc>
                  </a:tr>
                  <a:tr h="0">
                    <a:tc>
                      <a:txBody>
                        <a:bodyPr/>
                        <a:lstStyle/>
                        <a:p>
                          <a:pPr algn="ctr">
                            <a:spcAft>
                              <a:spcPts val="0"/>
                            </a:spcAft>
                          </a:pPr>
                          <a:r>
                            <a:rPr lang="en-US" sz="1600" kern="100" dirty="0">
                              <a:solidFill>
                                <a:schemeClr val="bg2">
                                  <a:lumMod val="25000"/>
                                </a:schemeClr>
                              </a:solidFill>
                              <a:effectLst/>
                              <a:latin typeface="Bookman Old Style" panose="02050604050505020204" pitchFamily="18" charset="0"/>
                            </a:rPr>
                            <a:t>SAP HR 2</a:t>
                          </a:r>
                          <a:r>
                            <a:rPr lang="uk-UA" sz="1600" kern="100" dirty="0">
                              <a:solidFill>
                                <a:schemeClr val="bg2">
                                  <a:lumMod val="25000"/>
                                </a:schemeClr>
                              </a:solidFill>
                              <a:effectLst/>
                              <a:latin typeface="Bookman Old Style" panose="02050604050505020204" pitchFamily="18" charset="0"/>
                            </a:rPr>
                            <a:t>7</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0</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90</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1</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16</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2</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4</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5</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3</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- 240</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r>
                  <a:tr h="0">
                    <a:tc>
                      <a:txBody>
                        <a:bodyPr/>
                        <a:lstStyle/>
                        <a:p>
                          <a:pPr algn="ctr">
                            <a:spcAft>
                              <a:spcPts val="0"/>
                            </a:spcAft>
                          </a:pPr>
                          <a:r>
                            <a:rPr lang="en-US" sz="1600" kern="100">
                              <a:solidFill>
                                <a:schemeClr val="bg2">
                                  <a:lumMod val="25000"/>
                                </a:schemeClr>
                              </a:solidFill>
                              <a:effectLst/>
                              <a:latin typeface="Bookman Old Style" panose="02050604050505020204" pitchFamily="18" charset="0"/>
                            </a:rPr>
                            <a:t>SAP HR 2</a:t>
                          </a:r>
                          <a:r>
                            <a:rPr lang="uk-UA" sz="1600" kern="100">
                              <a:solidFill>
                                <a:schemeClr val="bg2">
                                  <a:lumMod val="25000"/>
                                </a:schemeClr>
                              </a:solidFill>
                              <a:effectLst/>
                              <a:latin typeface="Bookman Old Style" panose="02050604050505020204" pitchFamily="18" charset="0"/>
                            </a:rPr>
                            <a:t>8</a:t>
                          </a:r>
                          <a:endParaRPr lang="uk-UA" sz="1600" b="0" kern="10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0</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87</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1</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11</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2</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4</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5</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4</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- 240</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r>
                </a:tbl>
              </a:graphicData>
            </a:graphic>
          </p:graphicFrame>
        </mc:Choice>
        <mc:Fallback xmlns="">
          <p:graphicFrame>
            <p:nvGraphicFramePr>
              <p:cNvPr id="11" name="Таблица 10"/>
              <p:cNvGraphicFramePr>
                <a:graphicFrameLocks noGrp="1"/>
              </p:cNvGraphicFramePr>
              <p:nvPr>
                <p:extLst>
                  <p:ext uri="{D42A27DB-BD31-4B8C-83A1-F6EECF244321}">
                    <p14:modId xmlns:p14="http://schemas.microsoft.com/office/powerpoint/2010/main" val="1138360620"/>
                  </p:ext>
                </p:extLst>
              </p:nvPr>
            </p:nvGraphicFramePr>
            <p:xfrm>
              <a:off x="179512" y="1268760"/>
              <a:ext cx="8784976" cy="1575554"/>
            </p:xfrm>
            <a:graphic>
              <a:graphicData uri="http://schemas.openxmlformats.org/drawingml/2006/table">
                <a:tbl>
                  <a:tblPr firstRow="1" firstCol="1" bandRow="1">
                    <a:tableStyleId>{5940675A-B579-460E-94D1-54222C63F5DA}</a:tableStyleId>
                  </a:tblPr>
                  <a:tblGrid>
                    <a:gridCol w="1368152"/>
                    <a:gridCol w="1368152"/>
                    <a:gridCol w="1512168"/>
                    <a:gridCol w="1224136"/>
                    <a:gridCol w="1296144"/>
                    <a:gridCol w="2016224"/>
                  </a:tblGrid>
                  <a:tr h="412034">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Диск </a:t>
                          </a:r>
                          <a:r>
                            <a:rPr lang="uk-UA" sz="1600" kern="100" dirty="0" smtClean="0">
                              <a:solidFill>
                                <a:schemeClr val="bg2">
                                  <a:lumMod val="25000"/>
                                </a:schemeClr>
                              </a:solidFill>
                              <a:effectLst/>
                              <a:latin typeface="Bookman Old Style" panose="02050604050505020204" pitchFamily="18" charset="0"/>
                            </a:rPr>
                            <a:t>№</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Піт </a:t>
                          </a:r>
                          <a:r>
                            <a:rPr lang="uk-UA" sz="1600" kern="100" dirty="0" smtClean="0">
                              <a:solidFill>
                                <a:schemeClr val="bg2">
                                  <a:lumMod val="25000"/>
                                </a:schemeClr>
                              </a:solidFill>
                              <a:effectLst/>
                              <a:latin typeface="Bookman Old Style" panose="02050604050505020204" pitchFamily="18" charset="0"/>
                            </a:rPr>
                            <a:t>3Т,</a:t>
                          </a:r>
                          <a:r>
                            <a:rPr lang="uk-UA" sz="1600" kern="100" baseline="0" dirty="0" smtClean="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мкм</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Піт </a:t>
                          </a:r>
                          <a:r>
                            <a:rPr lang="en-US" sz="1600" kern="100" dirty="0">
                              <a:solidFill>
                                <a:schemeClr val="bg2">
                                  <a:lumMod val="25000"/>
                                </a:schemeClr>
                              </a:solidFill>
                              <a:effectLst/>
                              <a:latin typeface="Bookman Old Style" panose="02050604050505020204" pitchFamily="18" charset="0"/>
                            </a:rPr>
                            <a:t>4</a:t>
                          </a:r>
                          <a:r>
                            <a:rPr lang="uk-UA" sz="1600" kern="100" dirty="0" smtClean="0">
                              <a:solidFill>
                                <a:schemeClr val="bg2">
                                  <a:lumMod val="25000"/>
                                </a:schemeClr>
                              </a:solidFill>
                              <a:effectLst/>
                              <a:latin typeface="Bookman Old Style" panose="02050604050505020204" pitchFamily="18" charset="0"/>
                            </a:rPr>
                            <a:t>Т, мкм</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endParaRPr lang="uk-UA"/>
                        </a:p>
                      </a:txBody>
                      <a:tcPr marL="34925" marR="34925" marT="72000" marB="72000">
                        <a:blipFill rotWithShape="1">
                          <a:blip r:embed="rId3"/>
                          <a:stretch>
                            <a:fillRect l="-346766" r="-270647" b="-292647"/>
                          </a:stretch>
                        </a:blipFill>
                      </a:tcPr>
                    </a:tc>
                    <a:tc>
                      <a:txBody>
                        <a:bodyPr/>
                        <a:lstStyle/>
                        <a:p>
                          <a:pPr algn="ctr">
                            <a:spcAft>
                              <a:spcPts val="0"/>
                            </a:spcAft>
                          </a:pPr>
                          <a:r>
                            <a:rPr lang="uk-UA" sz="1600" kern="100" dirty="0" smtClean="0">
                              <a:solidFill>
                                <a:schemeClr val="bg2">
                                  <a:lumMod val="25000"/>
                                </a:schemeClr>
                              </a:solidFill>
                              <a:effectLst/>
                              <a:latin typeface="Bookman Old Style" panose="02050604050505020204" pitchFamily="18" charset="0"/>
                            </a:rPr>
                            <a:t>Дифракція</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smtClean="0">
                              <a:solidFill>
                                <a:schemeClr val="bg2">
                                  <a:lumMod val="25000"/>
                                </a:schemeClr>
                              </a:solidFill>
                              <a:effectLst/>
                              <a:latin typeface="Bookman Old Style" panose="02050604050505020204" pitchFamily="18" charset="0"/>
                            </a:rPr>
                            <a:t>Укороч. пітів</a:t>
                          </a:r>
                          <a:r>
                            <a:rPr lang="en-US" sz="1600" kern="100" dirty="0" smtClean="0">
                              <a:solidFill>
                                <a:schemeClr val="bg2">
                                  <a:lumMod val="25000"/>
                                </a:schemeClr>
                              </a:solidFill>
                              <a:effectLst/>
                              <a:latin typeface="Bookman Old Style" panose="02050604050505020204" pitchFamily="18" charset="0"/>
                            </a:rPr>
                            <a:t>,</a:t>
                          </a:r>
                          <a:r>
                            <a:rPr lang="en-US" sz="1600" kern="100" baseline="0" dirty="0" smtClean="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нм</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r>
                  <a:tr h="387840">
                    <a:tc>
                      <a:txBody>
                        <a:bodyPr/>
                        <a:lstStyle/>
                        <a:p>
                          <a:pPr algn="ctr">
                            <a:spcAft>
                              <a:spcPts val="0"/>
                            </a:spcAft>
                          </a:pPr>
                          <a:r>
                            <a:rPr lang="en-US" sz="1600" kern="100" dirty="0">
                              <a:solidFill>
                                <a:schemeClr val="bg2">
                                  <a:lumMod val="25000"/>
                                </a:schemeClr>
                              </a:solidFill>
                              <a:effectLst/>
                              <a:latin typeface="Bookman Old Style" panose="02050604050505020204" pitchFamily="18" charset="0"/>
                            </a:rPr>
                            <a:t>SAP HR 26</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0</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84</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1,03</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2</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2</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5</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2</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a:solidFill>
                                <a:schemeClr val="bg2">
                                  <a:lumMod val="25000"/>
                                </a:schemeClr>
                              </a:solidFill>
                              <a:effectLst/>
                              <a:latin typeface="Bookman Old Style" panose="02050604050505020204" pitchFamily="18" charset="0"/>
                            </a:rPr>
                            <a:t>  - 276</a:t>
                          </a:r>
                          <a:endParaRPr lang="uk-UA" sz="1600" b="0" kern="100">
                            <a:solidFill>
                              <a:schemeClr val="bg2">
                                <a:lumMod val="25000"/>
                              </a:schemeClr>
                            </a:solidFill>
                            <a:effectLst/>
                            <a:latin typeface="Bookman Old Style" panose="02050604050505020204" pitchFamily="18" charset="0"/>
                            <a:ea typeface="NSimSun"/>
                            <a:cs typeface="Mangal"/>
                          </a:endParaRPr>
                        </a:p>
                      </a:txBody>
                      <a:tcPr marL="34925" marR="34925" marT="72000" marB="72000"/>
                    </a:tc>
                  </a:tr>
                  <a:tr h="387840">
                    <a:tc>
                      <a:txBody>
                        <a:bodyPr/>
                        <a:lstStyle/>
                        <a:p>
                          <a:pPr algn="ctr">
                            <a:spcAft>
                              <a:spcPts val="0"/>
                            </a:spcAft>
                          </a:pPr>
                          <a:r>
                            <a:rPr lang="en-US" sz="1600" kern="100" dirty="0">
                              <a:solidFill>
                                <a:schemeClr val="bg2">
                                  <a:lumMod val="25000"/>
                                </a:schemeClr>
                              </a:solidFill>
                              <a:effectLst/>
                              <a:latin typeface="Bookman Old Style" panose="02050604050505020204" pitchFamily="18" charset="0"/>
                            </a:rPr>
                            <a:t>SAP HR 2</a:t>
                          </a:r>
                          <a:r>
                            <a:rPr lang="uk-UA" sz="1600" kern="100" dirty="0">
                              <a:solidFill>
                                <a:schemeClr val="bg2">
                                  <a:lumMod val="25000"/>
                                </a:schemeClr>
                              </a:solidFill>
                              <a:effectLst/>
                              <a:latin typeface="Bookman Old Style" panose="02050604050505020204" pitchFamily="18" charset="0"/>
                            </a:rPr>
                            <a:t>7</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0</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90</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1</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16</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2</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4</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5</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3</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- 240</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r>
                  <a:tr h="387840">
                    <a:tc>
                      <a:txBody>
                        <a:bodyPr/>
                        <a:lstStyle/>
                        <a:p>
                          <a:pPr algn="ctr">
                            <a:spcAft>
                              <a:spcPts val="0"/>
                            </a:spcAft>
                          </a:pPr>
                          <a:r>
                            <a:rPr lang="en-US" sz="1600" kern="100">
                              <a:solidFill>
                                <a:schemeClr val="bg2">
                                  <a:lumMod val="25000"/>
                                </a:schemeClr>
                              </a:solidFill>
                              <a:effectLst/>
                              <a:latin typeface="Bookman Old Style" panose="02050604050505020204" pitchFamily="18" charset="0"/>
                            </a:rPr>
                            <a:t>SAP HR 2</a:t>
                          </a:r>
                          <a:r>
                            <a:rPr lang="uk-UA" sz="1600" kern="100">
                              <a:solidFill>
                                <a:schemeClr val="bg2">
                                  <a:lumMod val="25000"/>
                                </a:schemeClr>
                              </a:solidFill>
                              <a:effectLst/>
                              <a:latin typeface="Bookman Old Style" panose="02050604050505020204" pitchFamily="18" charset="0"/>
                            </a:rPr>
                            <a:t>8</a:t>
                          </a:r>
                          <a:endParaRPr lang="uk-UA" sz="1600" b="0" kern="10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0</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87</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1</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11</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2</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4</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a:t>
                          </a:r>
                          <a:r>
                            <a:rPr lang="uk-UA" sz="1600" kern="100" dirty="0" smtClean="0">
                              <a:solidFill>
                                <a:schemeClr val="bg2">
                                  <a:lumMod val="25000"/>
                                </a:schemeClr>
                              </a:solidFill>
                              <a:effectLst/>
                              <a:latin typeface="Bookman Old Style" panose="02050604050505020204" pitchFamily="18" charset="0"/>
                            </a:rPr>
                            <a:t>5</a:t>
                          </a:r>
                          <a:r>
                            <a:rPr lang="en-US" sz="1600" kern="100" dirty="0" smtClean="0">
                              <a:solidFill>
                                <a:schemeClr val="bg2">
                                  <a:lumMod val="25000"/>
                                </a:schemeClr>
                              </a:solidFill>
                              <a:effectLst/>
                              <a:latin typeface="Bookman Old Style" panose="02050604050505020204" pitchFamily="18" charset="0"/>
                            </a:rPr>
                            <a:t>,</a:t>
                          </a:r>
                          <a:r>
                            <a:rPr lang="uk-UA" sz="1600" kern="100" dirty="0" smtClean="0">
                              <a:solidFill>
                                <a:schemeClr val="bg2">
                                  <a:lumMod val="25000"/>
                                </a:schemeClr>
                              </a:solidFill>
                              <a:effectLst/>
                              <a:latin typeface="Bookman Old Style" panose="02050604050505020204" pitchFamily="18" charset="0"/>
                            </a:rPr>
                            <a:t>4</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600" kern="100" dirty="0">
                              <a:solidFill>
                                <a:schemeClr val="bg2">
                                  <a:lumMod val="25000"/>
                                </a:schemeClr>
                              </a:solidFill>
                              <a:effectLst/>
                              <a:latin typeface="Bookman Old Style" panose="02050604050505020204" pitchFamily="18" charset="0"/>
                            </a:rPr>
                            <a:t>  - 240</a:t>
                          </a:r>
                          <a:endParaRPr lang="uk-UA" sz="1600" b="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r>
                </a:tbl>
              </a:graphicData>
            </a:graphic>
          </p:graphicFrame>
        </mc:Fallback>
      </mc:AlternateContent>
      <p:pic>
        <p:nvPicPr>
          <p:cNvPr id="12" name="Изображение2"/>
          <p:cNvPicPr/>
          <p:nvPr/>
        </p:nvPicPr>
        <p:blipFill>
          <a:blip r:embed="rId4"/>
          <a:stretch>
            <a:fillRect/>
          </a:stretch>
        </p:blipFill>
        <p:spPr bwMode="auto">
          <a:xfrm>
            <a:off x="4938421" y="3668282"/>
            <a:ext cx="3810043" cy="2357541"/>
          </a:xfrm>
          <a:prstGeom prst="rect">
            <a:avLst/>
          </a:prstGeom>
        </p:spPr>
      </p:pic>
      <p:pic>
        <p:nvPicPr>
          <p:cNvPr id="13" name="Изображение1"/>
          <p:cNvPicPr/>
          <p:nvPr/>
        </p:nvPicPr>
        <p:blipFill>
          <a:blip r:embed="rId5"/>
          <a:stretch>
            <a:fillRect/>
          </a:stretch>
        </p:blipFill>
        <p:spPr bwMode="auto">
          <a:xfrm>
            <a:off x="467544" y="3633646"/>
            <a:ext cx="4176464" cy="2392177"/>
          </a:xfrm>
          <a:prstGeom prst="rect">
            <a:avLst/>
          </a:prstGeom>
        </p:spPr>
      </p:pic>
      <p:sp>
        <p:nvSpPr>
          <p:cNvPr id="15" name="Прямоугольник 14"/>
          <p:cNvSpPr/>
          <p:nvPr/>
        </p:nvSpPr>
        <p:spPr>
          <a:xfrm>
            <a:off x="323528" y="6079644"/>
            <a:ext cx="4464496" cy="373692"/>
          </a:xfrm>
          <a:prstGeom prst="rect">
            <a:avLst/>
          </a:prstGeom>
        </p:spPr>
        <p:txBody>
          <a:bodyPr wrap="square">
            <a:spAutoFit/>
          </a:bodyPr>
          <a:lstStyle/>
          <a:p>
            <a:pPr algn="ctr">
              <a:lnSpc>
                <a:spcPct val="125000"/>
              </a:lnSpc>
            </a:pP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Селективне травлення фоторезисту</a:t>
            </a:r>
            <a:endParaRPr lang="uk-UA" sz="1600"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17" name="Прямоугольник 16"/>
          <p:cNvSpPr/>
          <p:nvPr/>
        </p:nvSpPr>
        <p:spPr>
          <a:xfrm>
            <a:off x="4909821" y="6048271"/>
            <a:ext cx="3881928" cy="373692"/>
          </a:xfrm>
          <a:prstGeom prst="rect">
            <a:avLst/>
          </a:prstGeom>
        </p:spPr>
        <p:txBody>
          <a:bodyPr wrap="square">
            <a:spAutoFit/>
          </a:bodyPr>
          <a:lstStyle/>
          <a:p>
            <a:pPr algn="ctr">
              <a:lnSpc>
                <a:spcPct val="125000"/>
              </a:lnSpc>
            </a:pP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Травлення </a:t>
            </a:r>
            <a:r>
              <a:rPr lang="uk-UA" sz="1600" dirty="0">
                <a:solidFill>
                  <a:schemeClr val="accent2">
                    <a:lumMod val="50000"/>
                  </a:schemeClr>
                </a:solidFill>
                <a:latin typeface="Bookman Old Style" panose="02050604050505020204" pitchFamily="18" charset="0"/>
                <a:cs typeface="Times New Roman" panose="02020603050405020304" pitchFamily="18" charset="0"/>
              </a:rPr>
              <a:t>шару </a:t>
            </a: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хрому</a:t>
            </a:r>
            <a:endParaRPr lang="uk-UA" sz="1600" dirty="0">
              <a:solidFill>
                <a:schemeClr val="accent2">
                  <a:lumMod val="5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93294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Запис опт. диска на основі сапфірової підкладки</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17</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11" name="Таблица 10"/>
          <p:cNvGraphicFramePr>
            <a:graphicFrameLocks noGrp="1"/>
          </p:cNvGraphicFramePr>
          <p:nvPr>
            <p:extLst>
              <p:ext uri="{D42A27DB-BD31-4B8C-83A1-F6EECF244321}">
                <p14:modId xmlns:p14="http://schemas.microsoft.com/office/powerpoint/2010/main" val="537222806"/>
              </p:ext>
            </p:extLst>
          </p:nvPr>
        </p:nvGraphicFramePr>
        <p:xfrm>
          <a:off x="251520" y="1268760"/>
          <a:ext cx="8568952" cy="1285440"/>
        </p:xfrm>
        <a:graphic>
          <a:graphicData uri="http://schemas.openxmlformats.org/drawingml/2006/table">
            <a:tbl>
              <a:tblPr>
                <a:tableStyleId>{5940675A-B579-460E-94D1-54222C63F5DA}</a:tableStyleId>
              </a:tblPr>
              <a:tblGrid>
                <a:gridCol w="1152128"/>
                <a:gridCol w="1440160"/>
                <a:gridCol w="1512168"/>
                <a:gridCol w="1440160"/>
                <a:gridCol w="1512168"/>
                <a:gridCol w="1512168"/>
              </a:tblGrid>
              <a:tr h="396380">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 Диск  </a:t>
                      </a:r>
                      <a:endParaRPr lang="uk-UA" sz="1400" kern="100" dirty="0" smtClean="0">
                        <a:solidFill>
                          <a:schemeClr val="bg2">
                            <a:lumMod val="25000"/>
                          </a:schemeClr>
                        </a:solidFill>
                        <a:effectLst/>
                        <a:latin typeface="Bookman Old Style" panose="02050604050505020204" pitchFamily="18" charset="0"/>
                      </a:endParaRPr>
                    </a:p>
                    <a:p>
                      <a:pPr algn="ctr">
                        <a:spcAft>
                          <a:spcPts val="0"/>
                        </a:spcAft>
                      </a:pPr>
                      <a:r>
                        <a:rPr lang="uk-UA" sz="1400" kern="100" dirty="0" smtClean="0">
                          <a:solidFill>
                            <a:schemeClr val="bg2">
                              <a:lumMod val="25000"/>
                            </a:schemeClr>
                          </a:solidFill>
                          <a:effectLst/>
                          <a:latin typeface="Bookman Old Style" panose="02050604050505020204" pitchFamily="18" charset="0"/>
                        </a:rPr>
                        <a:t>№</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Піт 3Т</a:t>
                      </a:r>
                    </a:p>
                    <a:p>
                      <a:pPr algn="ctr">
                        <a:spcAft>
                          <a:spcPts val="0"/>
                        </a:spcAft>
                      </a:pPr>
                      <a:r>
                        <a:rPr lang="uk-UA" sz="1400" kern="100" dirty="0" smtClean="0">
                          <a:solidFill>
                            <a:schemeClr val="bg2">
                              <a:lumMod val="25000"/>
                            </a:schemeClr>
                          </a:solidFill>
                          <a:effectLst/>
                          <a:latin typeface="Bookman Old Style" panose="02050604050505020204" pitchFamily="18" charset="0"/>
                        </a:rPr>
                        <a:t>довжина,мкм</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Ленд 3Т</a:t>
                      </a:r>
                    </a:p>
                    <a:p>
                      <a:pPr algn="ctr">
                        <a:spcAft>
                          <a:spcPts val="0"/>
                        </a:spcAft>
                      </a:pPr>
                      <a:r>
                        <a:rPr lang="uk-UA" sz="1400" kern="100" dirty="0" smtClean="0">
                          <a:solidFill>
                            <a:schemeClr val="bg2">
                              <a:lumMod val="25000"/>
                            </a:schemeClr>
                          </a:solidFill>
                          <a:effectLst/>
                          <a:latin typeface="Bookman Old Style" panose="02050604050505020204" pitchFamily="18" charset="0"/>
                        </a:rPr>
                        <a:t>довжина, </a:t>
                      </a:r>
                      <a:r>
                        <a:rPr lang="uk-UA" sz="1400" kern="100" dirty="0">
                          <a:solidFill>
                            <a:schemeClr val="bg2">
                              <a:lumMod val="25000"/>
                            </a:schemeClr>
                          </a:solidFill>
                          <a:effectLst/>
                          <a:latin typeface="Bookman Old Style" panose="02050604050505020204" pitchFamily="18" charset="0"/>
                        </a:rPr>
                        <a:t>мкм</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Піт 3Т</a:t>
                      </a:r>
                    </a:p>
                    <a:p>
                      <a:pPr algn="ctr">
                        <a:spcAft>
                          <a:spcPts val="0"/>
                        </a:spcAft>
                      </a:pPr>
                      <a:r>
                        <a:rPr lang="uk-UA" sz="1400" kern="100" dirty="0" smtClean="0">
                          <a:solidFill>
                            <a:schemeClr val="bg2">
                              <a:lumMod val="25000"/>
                            </a:schemeClr>
                          </a:solidFill>
                          <a:effectLst/>
                          <a:latin typeface="Bookman Old Style" panose="02050604050505020204" pitchFamily="18" charset="0"/>
                        </a:rPr>
                        <a:t>ширина, мкм</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Піт 11Т</a:t>
                      </a:r>
                    </a:p>
                    <a:p>
                      <a:pPr algn="ctr">
                        <a:spcAft>
                          <a:spcPts val="0"/>
                        </a:spcAft>
                      </a:pPr>
                      <a:r>
                        <a:rPr lang="uk-UA" sz="1400" kern="100" dirty="0" smtClean="0">
                          <a:solidFill>
                            <a:schemeClr val="bg2">
                              <a:lumMod val="25000"/>
                            </a:schemeClr>
                          </a:solidFill>
                          <a:effectLst/>
                          <a:latin typeface="Bookman Old Style" panose="02050604050505020204" pitchFamily="18" charset="0"/>
                        </a:rPr>
                        <a:t>довжина, </a:t>
                      </a:r>
                      <a:r>
                        <a:rPr lang="uk-UA" sz="1400" kern="100" dirty="0">
                          <a:solidFill>
                            <a:schemeClr val="bg2">
                              <a:lumMod val="25000"/>
                            </a:schemeClr>
                          </a:solidFill>
                          <a:effectLst/>
                          <a:latin typeface="Bookman Old Style" panose="02050604050505020204" pitchFamily="18" charset="0"/>
                        </a:rPr>
                        <a:t>мкм</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Піт 11Т</a:t>
                      </a:r>
                    </a:p>
                    <a:p>
                      <a:pPr algn="ctr">
                        <a:spcAft>
                          <a:spcPts val="0"/>
                        </a:spcAft>
                      </a:pPr>
                      <a:r>
                        <a:rPr lang="uk-UA" sz="1400" kern="100" dirty="0" smtClean="0">
                          <a:solidFill>
                            <a:schemeClr val="bg2">
                              <a:lumMod val="25000"/>
                            </a:schemeClr>
                          </a:solidFill>
                          <a:effectLst/>
                          <a:latin typeface="Bookman Old Style" panose="02050604050505020204" pitchFamily="18" charset="0"/>
                        </a:rPr>
                        <a:t>ширина, мкм</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r>
              <a:tr h="299888">
                <a:tc>
                  <a:txBody>
                    <a:bodyPr/>
                    <a:lstStyle/>
                    <a:p>
                      <a:pPr algn="ctr">
                        <a:spcAft>
                          <a:spcPts val="0"/>
                        </a:spcAft>
                      </a:pPr>
                      <a:r>
                        <a:rPr lang="en-US" sz="1400" kern="100">
                          <a:solidFill>
                            <a:schemeClr val="bg2">
                              <a:lumMod val="25000"/>
                            </a:schemeClr>
                          </a:solidFill>
                          <a:effectLst/>
                          <a:latin typeface="Bookman Old Style" panose="02050604050505020204" pitchFamily="18" charset="0"/>
                        </a:rPr>
                        <a:t>SAP HR 06</a:t>
                      </a:r>
                      <a:endParaRPr lang="uk-UA" sz="1400" kern="10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  </a:t>
                      </a:r>
                      <a:r>
                        <a:rPr lang="en-US" sz="1400" kern="100" dirty="0" smtClean="0">
                          <a:solidFill>
                            <a:schemeClr val="bg2">
                              <a:lumMod val="25000"/>
                            </a:schemeClr>
                          </a:solidFill>
                          <a:effectLst/>
                          <a:latin typeface="Bookman Old Style" panose="02050604050505020204" pitchFamily="18" charset="0"/>
                        </a:rPr>
                        <a:t>0</a:t>
                      </a:r>
                      <a:r>
                        <a:rPr lang="uk-UA" sz="1400" kern="100" dirty="0" smtClean="0">
                          <a:solidFill>
                            <a:schemeClr val="bg2">
                              <a:lumMod val="25000"/>
                            </a:schemeClr>
                          </a:solidFill>
                          <a:effectLst/>
                          <a:latin typeface="Bookman Old Style" panose="02050604050505020204" pitchFamily="18" charset="0"/>
                        </a:rPr>
                        <a:t>,</a:t>
                      </a:r>
                      <a:r>
                        <a:rPr lang="en-US" sz="1400" kern="100" dirty="0" smtClean="0">
                          <a:solidFill>
                            <a:schemeClr val="bg2">
                              <a:lumMod val="25000"/>
                            </a:schemeClr>
                          </a:solidFill>
                          <a:effectLst/>
                          <a:latin typeface="Bookman Old Style" panose="02050604050505020204" pitchFamily="18" charset="0"/>
                        </a:rPr>
                        <a:t>93</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  </a:t>
                      </a:r>
                      <a:r>
                        <a:rPr lang="en-US" sz="1400" kern="100" dirty="0" smtClean="0">
                          <a:solidFill>
                            <a:schemeClr val="bg2">
                              <a:lumMod val="25000"/>
                            </a:schemeClr>
                          </a:solidFill>
                          <a:effectLst/>
                          <a:latin typeface="Bookman Old Style" panose="02050604050505020204" pitchFamily="18" charset="0"/>
                        </a:rPr>
                        <a:t>0</a:t>
                      </a:r>
                      <a:r>
                        <a:rPr lang="uk-UA" sz="1400" kern="100" dirty="0" smtClean="0">
                          <a:solidFill>
                            <a:schemeClr val="bg2">
                              <a:lumMod val="25000"/>
                            </a:schemeClr>
                          </a:solidFill>
                          <a:effectLst/>
                          <a:latin typeface="Bookman Old Style" panose="02050604050505020204" pitchFamily="18" charset="0"/>
                        </a:rPr>
                        <a:t>,</a:t>
                      </a:r>
                      <a:r>
                        <a:rPr lang="en-US" sz="1400" kern="100" dirty="0" smtClean="0">
                          <a:solidFill>
                            <a:schemeClr val="bg2">
                              <a:lumMod val="25000"/>
                            </a:schemeClr>
                          </a:solidFill>
                          <a:effectLst/>
                          <a:latin typeface="Bookman Old Style" panose="02050604050505020204" pitchFamily="18" charset="0"/>
                        </a:rPr>
                        <a:t>73</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  </a:t>
                      </a:r>
                      <a:r>
                        <a:rPr lang="en-US" sz="1400" kern="100" dirty="0" smtClean="0">
                          <a:solidFill>
                            <a:schemeClr val="bg2">
                              <a:lumMod val="25000"/>
                            </a:schemeClr>
                          </a:solidFill>
                          <a:effectLst/>
                          <a:latin typeface="Bookman Old Style" panose="02050604050505020204" pitchFamily="18" charset="0"/>
                        </a:rPr>
                        <a:t>0</a:t>
                      </a:r>
                      <a:r>
                        <a:rPr lang="uk-UA" sz="1400" kern="100" dirty="0" smtClean="0">
                          <a:solidFill>
                            <a:schemeClr val="bg2">
                              <a:lumMod val="25000"/>
                            </a:schemeClr>
                          </a:solidFill>
                          <a:effectLst/>
                          <a:latin typeface="Bookman Old Style" panose="02050604050505020204" pitchFamily="18" charset="0"/>
                        </a:rPr>
                        <a:t>,</a:t>
                      </a:r>
                      <a:r>
                        <a:rPr lang="en-US" sz="1400" kern="100" dirty="0" smtClean="0">
                          <a:solidFill>
                            <a:schemeClr val="bg2">
                              <a:lumMod val="25000"/>
                            </a:schemeClr>
                          </a:solidFill>
                          <a:effectLst/>
                          <a:latin typeface="Bookman Old Style" panose="02050604050505020204" pitchFamily="18" charset="0"/>
                        </a:rPr>
                        <a:t>67</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  </a:t>
                      </a:r>
                      <a:r>
                        <a:rPr lang="en-US" sz="1400" kern="100" dirty="0" smtClean="0">
                          <a:solidFill>
                            <a:schemeClr val="bg2">
                              <a:lumMod val="25000"/>
                            </a:schemeClr>
                          </a:solidFill>
                          <a:effectLst/>
                          <a:latin typeface="Bookman Old Style" panose="02050604050505020204" pitchFamily="18" charset="0"/>
                        </a:rPr>
                        <a:t>3</a:t>
                      </a:r>
                      <a:r>
                        <a:rPr lang="uk-UA" sz="1400" kern="100" dirty="0" smtClean="0">
                          <a:solidFill>
                            <a:schemeClr val="bg2">
                              <a:lumMod val="25000"/>
                            </a:schemeClr>
                          </a:solidFill>
                          <a:effectLst/>
                          <a:latin typeface="Bookman Old Style" panose="02050604050505020204" pitchFamily="18" charset="0"/>
                        </a:rPr>
                        <a:t>,</a:t>
                      </a:r>
                      <a:r>
                        <a:rPr lang="en-US" sz="1400" kern="100" dirty="0" smtClean="0">
                          <a:solidFill>
                            <a:schemeClr val="bg2">
                              <a:lumMod val="25000"/>
                            </a:schemeClr>
                          </a:solidFill>
                          <a:effectLst/>
                          <a:latin typeface="Bookman Old Style" panose="02050604050505020204" pitchFamily="18" charset="0"/>
                        </a:rPr>
                        <a:t>17</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  </a:t>
                      </a:r>
                      <a:r>
                        <a:rPr lang="en-US" sz="1400" kern="100" dirty="0" smtClean="0">
                          <a:solidFill>
                            <a:schemeClr val="bg2">
                              <a:lumMod val="25000"/>
                            </a:schemeClr>
                          </a:solidFill>
                          <a:effectLst/>
                          <a:latin typeface="Bookman Old Style" panose="02050604050505020204" pitchFamily="18" charset="0"/>
                        </a:rPr>
                        <a:t>0</a:t>
                      </a:r>
                      <a:r>
                        <a:rPr lang="uk-UA" sz="1400" kern="100" dirty="0" smtClean="0">
                          <a:solidFill>
                            <a:schemeClr val="bg2">
                              <a:lumMod val="25000"/>
                            </a:schemeClr>
                          </a:solidFill>
                          <a:effectLst/>
                          <a:latin typeface="Bookman Old Style" panose="02050604050505020204" pitchFamily="18" charset="0"/>
                        </a:rPr>
                        <a:t>,</a:t>
                      </a:r>
                      <a:r>
                        <a:rPr lang="en-US" sz="1400" kern="100" dirty="0" smtClean="0">
                          <a:solidFill>
                            <a:schemeClr val="bg2">
                              <a:lumMod val="25000"/>
                            </a:schemeClr>
                          </a:solidFill>
                          <a:effectLst/>
                          <a:latin typeface="Bookman Old Style" panose="02050604050505020204" pitchFamily="18" charset="0"/>
                        </a:rPr>
                        <a:t>68</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r>
              <a:tr h="299888">
                <a:tc>
                  <a:txBody>
                    <a:bodyPr/>
                    <a:lstStyle/>
                    <a:p>
                      <a:pPr algn="ctr">
                        <a:spcAft>
                          <a:spcPts val="0"/>
                        </a:spcAft>
                      </a:pPr>
                      <a:r>
                        <a:rPr lang="en-US" sz="1400" kern="100" dirty="0">
                          <a:solidFill>
                            <a:schemeClr val="bg2">
                              <a:lumMod val="25000"/>
                            </a:schemeClr>
                          </a:solidFill>
                          <a:effectLst/>
                          <a:latin typeface="Bookman Old Style" panose="02050604050505020204" pitchFamily="18" charset="0"/>
                        </a:rPr>
                        <a:t>SAP HR 07</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  </a:t>
                      </a:r>
                      <a:r>
                        <a:rPr lang="en-US" sz="1400" kern="100" dirty="0" smtClean="0">
                          <a:solidFill>
                            <a:schemeClr val="bg2">
                              <a:lumMod val="25000"/>
                            </a:schemeClr>
                          </a:solidFill>
                          <a:effectLst/>
                          <a:latin typeface="Bookman Old Style" panose="02050604050505020204" pitchFamily="18" charset="0"/>
                        </a:rPr>
                        <a:t>0</a:t>
                      </a:r>
                      <a:r>
                        <a:rPr lang="uk-UA" sz="1400" kern="100" dirty="0" smtClean="0">
                          <a:solidFill>
                            <a:schemeClr val="bg2">
                              <a:lumMod val="25000"/>
                            </a:schemeClr>
                          </a:solidFill>
                          <a:effectLst/>
                          <a:latin typeface="Bookman Old Style" panose="02050604050505020204" pitchFamily="18" charset="0"/>
                        </a:rPr>
                        <a:t>,</a:t>
                      </a:r>
                      <a:r>
                        <a:rPr lang="en-US" sz="1400" kern="100" dirty="0" smtClean="0">
                          <a:solidFill>
                            <a:schemeClr val="bg2">
                              <a:lumMod val="25000"/>
                            </a:schemeClr>
                          </a:solidFill>
                          <a:effectLst/>
                          <a:latin typeface="Bookman Old Style" panose="02050604050505020204" pitchFamily="18" charset="0"/>
                        </a:rPr>
                        <a:t>86</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  </a:t>
                      </a:r>
                      <a:r>
                        <a:rPr lang="en-US" sz="1400" kern="100" dirty="0" smtClean="0">
                          <a:solidFill>
                            <a:schemeClr val="bg2">
                              <a:lumMod val="25000"/>
                            </a:schemeClr>
                          </a:solidFill>
                          <a:effectLst/>
                          <a:latin typeface="Bookman Old Style" panose="02050604050505020204" pitchFamily="18" charset="0"/>
                        </a:rPr>
                        <a:t>0</a:t>
                      </a:r>
                      <a:r>
                        <a:rPr lang="uk-UA" sz="1400" kern="100" dirty="0" smtClean="0">
                          <a:solidFill>
                            <a:schemeClr val="bg2">
                              <a:lumMod val="25000"/>
                            </a:schemeClr>
                          </a:solidFill>
                          <a:effectLst/>
                          <a:latin typeface="Bookman Old Style" panose="02050604050505020204" pitchFamily="18" charset="0"/>
                        </a:rPr>
                        <a:t>,</a:t>
                      </a:r>
                      <a:r>
                        <a:rPr lang="en-US" sz="1400" kern="100" dirty="0" smtClean="0">
                          <a:solidFill>
                            <a:schemeClr val="bg2">
                              <a:lumMod val="25000"/>
                            </a:schemeClr>
                          </a:solidFill>
                          <a:effectLst/>
                          <a:latin typeface="Bookman Old Style" panose="02050604050505020204" pitchFamily="18" charset="0"/>
                        </a:rPr>
                        <a:t>81</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  </a:t>
                      </a:r>
                      <a:r>
                        <a:rPr lang="en-US" sz="1400" kern="100" dirty="0" smtClean="0">
                          <a:solidFill>
                            <a:schemeClr val="bg2">
                              <a:lumMod val="25000"/>
                            </a:schemeClr>
                          </a:solidFill>
                          <a:effectLst/>
                          <a:latin typeface="Bookman Old Style" panose="02050604050505020204" pitchFamily="18" charset="0"/>
                        </a:rPr>
                        <a:t>0</a:t>
                      </a:r>
                      <a:r>
                        <a:rPr lang="uk-UA" sz="1400" kern="100" dirty="0" smtClean="0">
                          <a:solidFill>
                            <a:schemeClr val="bg2">
                              <a:lumMod val="25000"/>
                            </a:schemeClr>
                          </a:solidFill>
                          <a:effectLst/>
                          <a:latin typeface="Bookman Old Style" panose="02050604050505020204" pitchFamily="18" charset="0"/>
                        </a:rPr>
                        <a:t>,</a:t>
                      </a:r>
                      <a:r>
                        <a:rPr lang="en-US" sz="1400" kern="100" dirty="0" smtClean="0">
                          <a:solidFill>
                            <a:schemeClr val="bg2">
                              <a:lumMod val="25000"/>
                            </a:schemeClr>
                          </a:solidFill>
                          <a:effectLst/>
                          <a:latin typeface="Bookman Old Style" panose="02050604050505020204" pitchFamily="18" charset="0"/>
                        </a:rPr>
                        <a:t>70</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  </a:t>
                      </a:r>
                      <a:r>
                        <a:rPr lang="en-US" sz="1400" kern="100" dirty="0" smtClean="0">
                          <a:solidFill>
                            <a:schemeClr val="bg2">
                              <a:lumMod val="25000"/>
                            </a:schemeClr>
                          </a:solidFill>
                          <a:effectLst/>
                          <a:latin typeface="Bookman Old Style" panose="02050604050505020204" pitchFamily="18" charset="0"/>
                        </a:rPr>
                        <a:t>3</a:t>
                      </a:r>
                      <a:r>
                        <a:rPr lang="uk-UA" sz="1400" kern="100" dirty="0" smtClean="0">
                          <a:solidFill>
                            <a:schemeClr val="bg2">
                              <a:lumMod val="25000"/>
                            </a:schemeClr>
                          </a:solidFill>
                          <a:effectLst/>
                          <a:latin typeface="Bookman Old Style" panose="02050604050505020204" pitchFamily="18" charset="0"/>
                        </a:rPr>
                        <a:t>,</a:t>
                      </a:r>
                      <a:r>
                        <a:rPr lang="en-US" sz="1400" kern="100" dirty="0" smtClean="0">
                          <a:solidFill>
                            <a:schemeClr val="bg2">
                              <a:lumMod val="25000"/>
                            </a:schemeClr>
                          </a:solidFill>
                          <a:effectLst/>
                          <a:latin typeface="Bookman Old Style" panose="02050604050505020204" pitchFamily="18" charset="0"/>
                        </a:rPr>
                        <a:t>11</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c>
                  <a:txBody>
                    <a:bodyPr/>
                    <a:lstStyle/>
                    <a:p>
                      <a:pPr algn="ctr">
                        <a:spcAft>
                          <a:spcPts val="0"/>
                        </a:spcAft>
                      </a:pPr>
                      <a:r>
                        <a:rPr lang="uk-UA" sz="1400" kern="100" dirty="0">
                          <a:solidFill>
                            <a:schemeClr val="bg2">
                              <a:lumMod val="25000"/>
                            </a:schemeClr>
                          </a:solidFill>
                          <a:effectLst/>
                          <a:latin typeface="Bookman Old Style" panose="02050604050505020204" pitchFamily="18" charset="0"/>
                        </a:rPr>
                        <a:t>  </a:t>
                      </a:r>
                      <a:r>
                        <a:rPr lang="en-US" sz="1400" kern="100" dirty="0" smtClean="0">
                          <a:solidFill>
                            <a:schemeClr val="bg2">
                              <a:lumMod val="25000"/>
                            </a:schemeClr>
                          </a:solidFill>
                          <a:effectLst/>
                          <a:latin typeface="Bookman Old Style" panose="02050604050505020204" pitchFamily="18" charset="0"/>
                        </a:rPr>
                        <a:t>0</a:t>
                      </a:r>
                      <a:r>
                        <a:rPr lang="uk-UA" sz="1400" kern="100" dirty="0" smtClean="0">
                          <a:solidFill>
                            <a:schemeClr val="bg2">
                              <a:lumMod val="25000"/>
                            </a:schemeClr>
                          </a:solidFill>
                          <a:effectLst/>
                          <a:latin typeface="Bookman Old Style" panose="02050604050505020204" pitchFamily="18" charset="0"/>
                        </a:rPr>
                        <a:t>,</a:t>
                      </a:r>
                      <a:r>
                        <a:rPr lang="en-US" sz="1400" kern="100" dirty="0" smtClean="0">
                          <a:solidFill>
                            <a:schemeClr val="bg2">
                              <a:lumMod val="25000"/>
                            </a:schemeClr>
                          </a:solidFill>
                          <a:effectLst/>
                          <a:latin typeface="Bookman Old Style" panose="02050604050505020204" pitchFamily="18" charset="0"/>
                        </a:rPr>
                        <a:t>72</a:t>
                      </a:r>
                      <a:endParaRPr lang="uk-UA" sz="1400" kern="100" dirty="0">
                        <a:solidFill>
                          <a:schemeClr val="bg2">
                            <a:lumMod val="25000"/>
                          </a:schemeClr>
                        </a:solidFill>
                        <a:effectLst/>
                        <a:latin typeface="Bookman Old Style" panose="02050604050505020204" pitchFamily="18" charset="0"/>
                        <a:ea typeface="NSimSun"/>
                        <a:cs typeface="Mangal"/>
                      </a:endParaRPr>
                    </a:p>
                  </a:txBody>
                  <a:tcPr marL="34925" marR="34925" marT="72000" marB="72000"/>
                </a:tc>
              </a:tr>
            </a:tbl>
          </a:graphicData>
        </a:graphic>
      </p:graphicFrame>
      <p:pic>
        <p:nvPicPr>
          <p:cNvPr id="12" name="Изображение1"/>
          <p:cNvPicPr/>
          <p:nvPr/>
        </p:nvPicPr>
        <p:blipFill>
          <a:blip r:embed="rId3"/>
          <a:stretch>
            <a:fillRect/>
          </a:stretch>
        </p:blipFill>
        <p:spPr bwMode="auto">
          <a:xfrm>
            <a:off x="195783" y="3284984"/>
            <a:ext cx="4134915" cy="3096344"/>
          </a:xfrm>
          <a:prstGeom prst="rect">
            <a:avLst/>
          </a:prstGeom>
        </p:spPr>
      </p:pic>
      <p:pic>
        <p:nvPicPr>
          <p:cNvPr id="13" name="Изображение2"/>
          <p:cNvPicPr/>
          <p:nvPr/>
        </p:nvPicPr>
        <p:blipFill>
          <a:blip r:embed="rId4"/>
          <a:stretch>
            <a:fillRect/>
          </a:stretch>
        </p:blipFill>
        <p:spPr bwMode="auto">
          <a:xfrm>
            <a:off x="4514805" y="3284983"/>
            <a:ext cx="4452987" cy="3096345"/>
          </a:xfrm>
          <a:prstGeom prst="rect">
            <a:avLst/>
          </a:prstGeom>
        </p:spPr>
      </p:pic>
      <p:sp>
        <p:nvSpPr>
          <p:cNvPr id="15" name="Прямоугольник 14"/>
          <p:cNvSpPr/>
          <p:nvPr/>
        </p:nvSpPr>
        <p:spPr>
          <a:xfrm>
            <a:off x="179512" y="2812301"/>
            <a:ext cx="4151186" cy="400110"/>
          </a:xfrm>
          <a:prstGeom prst="rect">
            <a:avLst/>
          </a:prstGeom>
        </p:spPr>
        <p:txBody>
          <a:bodyPr wrap="square">
            <a:spAutoFit/>
          </a:bodyPr>
          <a:lstStyle/>
          <a:p>
            <a:pPr algn="ctr">
              <a:lnSpc>
                <a:spcPct val="125000"/>
              </a:lnSpc>
            </a:pP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Мікрозображення диска </a:t>
            </a:r>
            <a:r>
              <a:rPr lang="en-US" sz="1600" dirty="0">
                <a:solidFill>
                  <a:schemeClr val="accent2">
                    <a:lumMod val="50000"/>
                  </a:schemeClr>
                </a:solidFill>
                <a:latin typeface="Bookman Old Style" panose="02050604050505020204" pitchFamily="18" charset="0"/>
                <a:cs typeface="Times New Roman" panose="02020603050405020304" pitchFamily="18" charset="0"/>
              </a:rPr>
              <a:t>SAP HR </a:t>
            </a:r>
            <a:r>
              <a:rPr lang="en-US" sz="1600" dirty="0" smtClean="0">
                <a:solidFill>
                  <a:schemeClr val="accent2">
                    <a:lumMod val="50000"/>
                  </a:schemeClr>
                </a:solidFill>
                <a:latin typeface="Bookman Old Style" panose="02050604050505020204" pitchFamily="18" charset="0"/>
                <a:cs typeface="Times New Roman" panose="02020603050405020304" pitchFamily="18" charset="0"/>
              </a:rPr>
              <a:t>06</a:t>
            </a:r>
            <a:endParaRPr lang="uk-UA" sz="1600"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17" name="Прямоугольник 16"/>
          <p:cNvSpPr/>
          <p:nvPr/>
        </p:nvSpPr>
        <p:spPr>
          <a:xfrm>
            <a:off x="4525270" y="2812301"/>
            <a:ext cx="4442522" cy="400110"/>
          </a:xfrm>
          <a:prstGeom prst="rect">
            <a:avLst/>
          </a:prstGeom>
        </p:spPr>
        <p:txBody>
          <a:bodyPr wrap="square">
            <a:spAutoFit/>
          </a:bodyPr>
          <a:lstStyle/>
          <a:p>
            <a:pPr algn="ctr">
              <a:lnSpc>
                <a:spcPct val="125000"/>
              </a:lnSpc>
            </a:pP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Мікрозображення диска </a:t>
            </a:r>
            <a:r>
              <a:rPr lang="en-US" sz="1600" dirty="0">
                <a:solidFill>
                  <a:schemeClr val="accent2">
                    <a:lumMod val="50000"/>
                  </a:schemeClr>
                </a:solidFill>
                <a:latin typeface="Bookman Old Style" panose="02050604050505020204" pitchFamily="18" charset="0"/>
                <a:cs typeface="Times New Roman" panose="02020603050405020304" pitchFamily="18" charset="0"/>
              </a:rPr>
              <a:t>SAP HR </a:t>
            </a:r>
            <a:r>
              <a:rPr lang="en-US" sz="1600" dirty="0" smtClean="0">
                <a:solidFill>
                  <a:schemeClr val="accent2">
                    <a:lumMod val="50000"/>
                  </a:schemeClr>
                </a:solidFill>
                <a:latin typeface="Bookman Old Style" panose="02050604050505020204" pitchFamily="18" charset="0"/>
                <a:cs typeface="Times New Roman" panose="02020603050405020304" pitchFamily="18" charset="0"/>
              </a:rPr>
              <a:t>0</a:t>
            </a: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7</a:t>
            </a:r>
            <a:endParaRPr lang="uk-UA" sz="1600" dirty="0">
              <a:solidFill>
                <a:schemeClr val="accent2">
                  <a:lumMod val="5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429149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Аналіз структури сапфірового диска методами АСМ</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1</a:t>
            </a:r>
            <a:r>
              <a:rPr lang="uk-UA" sz="2200" dirty="0">
                <a:solidFill>
                  <a:schemeClr val="bg2">
                    <a:lumMod val="25000"/>
                  </a:schemeClr>
                </a:solidFill>
                <a:latin typeface="Bookman Old Style" panose="02050604050505020204" pitchFamily="18" charset="0"/>
              </a:rPr>
              <a:t>8</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805" y="1597249"/>
            <a:ext cx="4638675"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586831"/>
            <a:ext cx="3851920" cy="3487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256456" y="1164903"/>
            <a:ext cx="3846984" cy="400110"/>
          </a:xfrm>
          <a:prstGeom prst="rect">
            <a:avLst/>
          </a:prstGeom>
        </p:spPr>
        <p:txBody>
          <a:bodyPr wrap="square">
            <a:spAutoFit/>
          </a:bodyPr>
          <a:lstStyle/>
          <a:p>
            <a:pPr algn="ctr">
              <a:lnSpc>
                <a:spcPct val="125000"/>
              </a:lnSpc>
            </a:pP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Мікрофотографія структури пітів</a:t>
            </a:r>
            <a:endParaRPr lang="uk-UA" sz="1600"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15" name="Прямоугольник 14"/>
          <p:cNvSpPr/>
          <p:nvPr/>
        </p:nvSpPr>
        <p:spPr>
          <a:xfrm>
            <a:off x="4355976" y="1164903"/>
            <a:ext cx="4464496" cy="373692"/>
          </a:xfrm>
          <a:prstGeom prst="rect">
            <a:avLst/>
          </a:prstGeom>
        </p:spPr>
        <p:txBody>
          <a:bodyPr wrap="square">
            <a:spAutoFit/>
          </a:bodyPr>
          <a:lstStyle/>
          <a:p>
            <a:pPr algn="ctr">
              <a:lnSpc>
                <a:spcPct val="125000"/>
              </a:lnSpc>
            </a:pP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Профіль мікрорельєфу поверхні диска</a:t>
            </a:r>
            <a:endParaRPr lang="uk-UA" sz="1600"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16" name="Прямоугольник 15"/>
          <p:cNvSpPr/>
          <p:nvPr/>
        </p:nvSpPr>
        <p:spPr>
          <a:xfrm>
            <a:off x="263352" y="5301208"/>
            <a:ext cx="8557120" cy="1297022"/>
          </a:xfrm>
          <a:prstGeom prst="rect">
            <a:avLst/>
          </a:prstGeom>
        </p:spPr>
        <p:txBody>
          <a:bodyPr wrap="square">
            <a:spAutoFit/>
          </a:bodyPr>
          <a:lstStyle/>
          <a:p>
            <a:pPr algn="just">
              <a:lnSpc>
                <a:spcPct val="125000"/>
              </a:lnSpc>
            </a:pPr>
            <a:r>
              <a:rPr lang="uk-UA" sz="1600" dirty="0" smtClean="0">
                <a:solidFill>
                  <a:schemeClr val="bg2">
                    <a:lumMod val="10000"/>
                  </a:schemeClr>
                </a:solidFill>
                <a:latin typeface="Bookman Old Style" panose="02050604050505020204" pitchFamily="18" charset="0"/>
                <a:cs typeface="Times New Roman" panose="02020603050405020304" pitchFamily="18" charset="0"/>
              </a:rPr>
              <a:t>В результаті проведеного дослідження було розроблена методика по оптичному записі носіїв довготермінового запису на основі сапфірової підкладки. Технологія оптичного запису базується на формування мікрорельєфних структур шляхом травлення з використанням розряду постійного струму.</a:t>
            </a:r>
            <a:endParaRPr lang="uk-UA" sz="1600" dirty="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717548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Прямая соединительная линия 20"/>
          <p:cNvCxnSpPr/>
          <p:nvPr/>
        </p:nvCxnSpPr>
        <p:spPr>
          <a:xfrm>
            <a:off x="1187624" y="3789040"/>
            <a:ext cx="0" cy="1310506"/>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1187624" y="3212976"/>
            <a:ext cx="853200" cy="0"/>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a:endCxn id="26" idx="0"/>
          </p:cNvCxnSpPr>
          <p:nvPr/>
        </p:nvCxnSpPr>
        <p:spPr>
          <a:xfrm flipH="1" flipV="1">
            <a:off x="2605422" y="6122165"/>
            <a:ext cx="0" cy="358357"/>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a:off x="7815462" y="1652830"/>
            <a:ext cx="857892" cy="0"/>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1187624" y="1639182"/>
            <a:ext cx="723182" cy="0"/>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Проведення прискореного старіння оптичних дисків</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19</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7" name="Прямоугольник 16"/>
          <p:cNvSpPr/>
          <p:nvPr/>
        </p:nvSpPr>
        <p:spPr>
          <a:xfrm flipV="1">
            <a:off x="1910806" y="1100794"/>
            <a:ext cx="3304347" cy="1104069"/>
          </a:xfrm>
          <a:prstGeom prst="rect">
            <a:avLst/>
          </a:prstGeom>
          <a:solidFill>
            <a:schemeClr val="accent3">
              <a:lumMod val="40000"/>
              <a:lumOff val="60000"/>
              <a:alpha val="30000"/>
            </a:schemeClr>
          </a:solid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Прямоугольник 18"/>
          <p:cNvSpPr/>
          <p:nvPr/>
        </p:nvSpPr>
        <p:spPr>
          <a:xfrm flipV="1">
            <a:off x="5826506" y="1100794"/>
            <a:ext cx="1988956" cy="1104070"/>
          </a:xfrm>
          <a:prstGeom prst="rect">
            <a:avLst/>
          </a:prstGeom>
          <a:solidFill>
            <a:schemeClr val="accent2">
              <a:lumMod val="40000"/>
              <a:lumOff val="60000"/>
              <a:alpha val="30000"/>
            </a:schemeClr>
          </a:solid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Прямоугольник 22"/>
          <p:cNvSpPr/>
          <p:nvPr/>
        </p:nvSpPr>
        <p:spPr>
          <a:xfrm flipH="1" flipV="1">
            <a:off x="2051720" y="2680324"/>
            <a:ext cx="5094439" cy="1540764"/>
          </a:xfrm>
          <a:prstGeom prst="rect">
            <a:avLst/>
          </a:prstGeom>
          <a:solidFill>
            <a:schemeClr val="bg1">
              <a:lumMod val="95000"/>
              <a:alpha val="30000"/>
            </a:schemeClr>
          </a:solid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TextBox 23"/>
          <p:cNvSpPr txBox="1"/>
          <p:nvPr/>
        </p:nvSpPr>
        <p:spPr>
          <a:xfrm>
            <a:off x="2933776" y="2493619"/>
            <a:ext cx="3416200" cy="370422"/>
          </a:xfrm>
          <a:prstGeom prst="rect">
            <a:avLst/>
          </a:prstGeom>
          <a:solidFill>
            <a:schemeClr val="bg1">
              <a:alpha val="85000"/>
            </a:schemeClr>
          </a:solidFill>
          <a:ln w="15875">
            <a:solidFill>
              <a:schemeClr val="tx1"/>
            </a:solidFill>
            <a:prstDash val="solid"/>
          </a:ln>
        </p:spPr>
        <p:txBody>
          <a:bodyPr wrap="square" lIns="36000" tIns="46800" rIns="36000" rtlCol="0">
            <a:spAutoFit/>
          </a:bodyPr>
          <a:lstStyle/>
          <a:p>
            <a:pPr algn="ctr"/>
            <a:r>
              <a:rPr lang="uk-UA" dirty="0" smtClean="0">
                <a:latin typeface="Times New Roman" panose="02020603050405020304" pitchFamily="18" charset="0"/>
                <a:cs typeface="Times New Roman" panose="02020603050405020304" pitchFamily="18" charset="0"/>
              </a:rPr>
              <a:t>Визначення руйнівних процесів</a:t>
            </a:r>
            <a:endParaRPr lang="uk-UA"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41688" y="2924944"/>
            <a:ext cx="5004471" cy="1200329"/>
          </a:xfrm>
          <a:prstGeom prst="rect">
            <a:avLst/>
          </a:prstGeom>
        </p:spPr>
        <p:txBody>
          <a:bodyPr wrap="square">
            <a:spAutoFit/>
          </a:bodyPr>
          <a:lstStyle/>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пошкодження </a:t>
            </a:r>
            <a:r>
              <a:rPr lang="uk-UA" dirty="0" smtClean="0">
                <a:latin typeface="Times New Roman" panose="02020603050405020304" pitchFamily="18" charset="0"/>
                <a:cs typeface="Times New Roman" panose="02020603050405020304" pitchFamily="18" charset="0"/>
              </a:rPr>
              <a:t>відбиваючого шару</a:t>
            </a:r>
          </a:p>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відшарування </a:t>
            </a:r>
            <a:r>
              <a:rPr lang="uk-UA" dirty="0">
                <a:latin typeface="Times New Roman" panose="02020603050405020304" pitchFamily="18" charset="0"/>
                <a:cs typeface="Times New Roman" panose="02020603050405020304" pitchFamily="18" charset="0"/>
              </a:rPr>
              <a:t>відбиваючого шару</a:t>
            </a:r>
          </a:p>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зміна </a:t>
            </a:r>
            <a:r>
              <a:rPr lang="uk-UA" dirty="0">
                <a:latin typeface="Times New Roman" panose="02020603050405020304" pitchFamily="18" charset="0"/>
                <a:cs typeface="Times New Roman" panose="02020603050405020304" pitchFamily="18" charset="0"/>
              </a:rPr>
              <a:t>розмірів </a:t>
            </a:r>
            <a:r>
              <a:rPr lang="uk-UA" dirty="0" smtClean="0">
                <a:latin typeface="Times New Roman" panose="02020603050405020304" pitchFamily="18" charset="0"/>
                <a:cs typeface="Times New Roman" panose="02020603050405020304" pitchFamily="18" charset="0"/>
              </a:rPr>
              <a:t>пітів</a:t>
            </a:r>
          </a:p>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погіршення </a:t>
            </a:r>
            <a:r>
              <a:rPr lang="uk-UA" dirty="0">
                <a:latin typeface="Times New Roman" panose="02020603050405020304" pitchFamily="18" charset="0"/>
                <a:cs typeface="Times New Roman" panose="02020603050405020304" pitchFamily="18" charset="0"/>
              </a:rPr>
              <a:t>фізичних </a:t>
            </a:r>
            <a:r>
              <a:rPr lang="uk-UA" dirty="0" smtClean="0">
                <a:latin typeface="Times New Roman" panose="02020603050405020304" pitchFamily="18" charset="0"/>
                <a:cs typeface="Times New Roman" panose="02020603050405020304" pitchFamily="18" charset="0"/>
              </a:rPr>
              <a:t>властивостей підкладки</a:t>
            </a:r>
            <a:endParaRPr lang="uk-UA" dirty="0">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flipH="1" flipV="1">
            <a:off x="902754" y="5099546"/>
            <a:ext cx="3405336" cy="1022619"/>
          </a:xfrm>
          <a:prstGeom prst="rect">
            <a:avLst/>
          </a:prstGeom>
          <a:solidFill>
            <a:schemeClr val="accent4">
              <a:lumMod val="40000"/>
              <a:lumOff val="60000"/>
              <a:alpha val="30000"/>
            </a:schemeClr>
          </a:solid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 name="TextBox 26"/>
          <p:cNvSpPr txBox="1"/>
          <p:nvPr/>
        </p:nvSpPr>
        <p:spPr>
          <a:xfrm>
            <a:off x="1500800" y="4912842"/>
            <a:ext cx="2224808" cy="370422"/>
          </a:xfrm>
          <a:prstGeom prst="rect">
            <a:avLst/>
          </a:prstGeom>
          <a:solidFill>
            <a:schemeClr val="bg1">
              <a:alpha val="85000"/>
            </a:schemeClr>
          </a:solidFill>
          <a:ln w="15875">
            <a:solidFill>
              <a:schemeClr val="tx1"/>
            </a:solidFill>
            <a:prstDash val="solid"/>
          </a:ln>
        </p:spPr>
        <p:txBody>
          <a:bodyPr wrap="square" lIns="36000" tIns="46800" rIns="36000" rtlCol="0">
            <a:spAutoFit/>
          </a:bodyPr>
          <a:lstStyle/>
          <a:p>
            <a:pPr algn="ctr"/>
            <a:r>
              <a:rPr lang="uk-UA" dirty="0" smtClean="0">
                <a:latin typeface="Times New Roman" panose="02020603050405020304" pitchFamily="18" charset="0"/>
                <a:cs typeface="Times New Roman" panose="02020603050405020304" pitchFamily="18" charset="0"/>
              </a:rPr>
              <a:t>Прискорене старіння</a:t>
            </a:r>
            <a:endParaRPr lang="uk-UA"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992723" y="5344167"/>
            <a:ext cx="3315368" cy="646331"/>
          </a:xfrm>
          <a:prstGeom prst="rect">
            <a:avLst/>
          </a:prstGeom>
        </p:spPr>
        <p:txBody>
          <a:bodyPr wrap="square">
            <a:spAutoFit/>
          </a:bodyPr>
          <a:lstStyle/>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рівень температури повітря</a:t>
            </a:r>
          </a:p>
          <a:p>
            <a:pPr marL="285750" indent="-285750">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рівень </a:t>
            </a:r>
            <a:r>
              <a:rPr lang="uk-UA" dirty="0" smtClean="0">
                <a:latin typeface="Times New Roman" panose="02020603050405020304" pitchFamily="18" charset="0"/>
                <a:cs typeface="Times New Roman" panose="02020603050405020304" pitchFamily="18" charset="0"/>
              </a:rPr>
              <a:t>вологості повітря</a:t>
            </a:r>
            <a:endParaRPr lang="uk-UA" dirty="0">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flipH="1" flipV="1">
            <a:off x="4809356" y="5114357"/>
            <a:ext cx="3579068" cy="1022619"/>
          </a:xfrm>
          <a:prstGeom prst="rect">
            <a:avLst/>
          </a:prstGeom>
          <a:solidFill>
            <a:schemeClr val="accent4">
              <a:lumMod val="40000"/>
              <a:lumOff val="60000"/>
              <a:alpha val="30000"/>
            </a:schemeClr>
          </a:solid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TextBox 29"/>
          <p:cNvSpPr txBox="1"/>
          <p:nvPr/>
        </p:nvSpPr>
        <p:spPr>
          <a:xfrm>
            <a:off x="5127103" y="4929874"/>
            <a:ext cx="2973289" cy="370422"/>
          </a:xfrm>
          <a:prstGeom prst="rect">
            <a:avLst/>
          </a:prstGeom>
          <a:solidFill>
            <a:schemeClr val="bg1">
              <a:alpha val="85000"/>
            </a:schemeClr>
          </a:solidFill>
          <a:ln w="15875">
            <a:solidFill>
              <a:schemeClr val="tx1"/>
            </a:solidFill>
            <a:prstDash val="solid"/>
          </a:ln>
        </p:spPr>
        <p:txBody>
          <a:bodyPr wrap="square" lIns="36000" tIns="46800" rIns="36000" rtlCol="0">
            <a:spAutoFit/>
          </a:bodyPr>
          <a:lstStyle/>
          <a:p>
            <a:pPr algn="ctr"/>
            <a:r>
              <a:rPr lang="uk-UA" dirty="0" smtClean="0">
                <a:latin typeface="Times New Roman" panose="02020603050405020304" pitchFamily="18" charset="0"/>
                <a:cs typeface="Times New Roman" panose="02020603050405020304" pitchFamily="18" charset="0"/>
              </a:rPr>
              <a:t>Методологічні рекомендації</a:t>
            </a:r>
            <a:endParaRPr lang="uk-UA" dirty="0">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4860032" y="5358983"/>
            <a:ext cx="3528391" cy="646331"/>
          </a:xfrm>
          <a:prstGeom prst="rect">
            <a:avLst/>
          </a:prstGeom>
        </p:spPr>
        <p:txBody>
          <a:bodyPr wrap="square">
            <a:spAutoFit/>
          </a:bodyPr>
          <a:lstStyle/>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Побудова носія</a:t>
            </a:r>
          </a:p>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Методи прискореного старіння</a:t>
            </a:r>
            <a:endParaRPr lang="uk-UA" dirty="0">
              <a:latin typeface="Times New Roman" panose="02020603050405020304" pitchFamily="18" charset="0"/>
              <a:cs typeface="Times New Roman" panose="02020603050405020304" pitchFamily="18" charset="0"/>
            </a:endParaRPr>
          </a:p>
        </p:txBody>
      </p:sp>
      <p:cxnSp>
        <p:nvCxnSpPr>
          <p:cNvPr id="32" name="Прямая соединительная линия 31"/>
          <p:cNvCxnSpPr/>
          <p:nvPr/>
        </p:nvCxnSpPr>
        <p:spPr>
          <a:xfrm>
            <a:off x="1187624" y="1639182"/>
            <a:ext cx="0" cy="1573794"/>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187624" y="3789040"/>
            <a:ext cx="864096" cy="0"/>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6598890" y="4509120"/>
            <a:ext cx="0" cy="331712"/>
          </a:xfrm>
          <a:prstGeom prst="line">
            <a:avLst/>
          </a:prstGeom>
          <a:ln w="15875">
            <a:solidFill>
              <a:schemeClr val="tx1"/>
            </a:solidFill>
            <a:prstDash val="sysDash"/>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2548317" y="4509120"/>
            <a:ext cx="0" cy="331712"/>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2541204" y="4509120"/>
            <a:ext cx="4072543" cy="0"/>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605422" y="6509320"/>
            <a:ext cx="4034140" cy="0"/>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6624227" y="6193632"/>
            <a:ext cx="0" cy="331712"/>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H="1">
            <a:off x="8460432" y="5682149"/>
            <a:ext cx="212922" cy="0"/>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8673354" y="1652830"/>
            <a:ext cx="0" cy="4038096"/>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101766" y="1268760"/>
            <a:ext cx="2984152" cy="370422"/>
          </a:xfrm>
          <a:prstGeom prst="rect">
            <a:avLst/>
          </a:prstGeom>
          <a:solidFill>
            <a:schemeClr val="bg1">
              <a:alpha val="60000"/>
            </a:schemeClr>
          </a:solidFill>
          <a:ln w="15875">
            <a:solidFill>
              <a:schemeClr val="tx1"/>
            </a:solidFill>
            <a:prstDash val="solid"/>
          </a:ln>
        </p:spPr>
        <p:txBody>
          <a:bodyPr wrap="square" lIns="36000" tIns="46800" rIns="36000" rtlCol="0">
            <a:spAutoFit/>
          </a:bodyPr>
          <a:lstStyle/>
          <a:p>
            <a:pPr algn="ctr"/>
            <a:r>
              <a:rPr lang="uk-UA" dirty="0" smtClean="0">
                <a:latin typeface="Times New Roman" panose="02020603050405020304" pitchFamily="18" charset="0"/>
                <a:cs typeface="Times New Roman" panose="02020603050405020304" pitchFamily="18" charset="0"/>
              </a:rPr>
              <a:t>Формат оптичного диска</a:t>
            </a:r>
            <a:endParaRPr lang="uk-UA"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2101765" y="1700808"/>
            <a:ext cx="2984153" cy="370422"/>
          </a:xfrm>
          <a:prstGeom prst="rect">
            <a:avLst/>
          </a:prstGeom>
          <a:solidFill>
            <a:schemeClr val="bg1">
              <a:alpha val="60000"/>
            </a:schemeClr>
          </a:solidFill>
          <a:ln w="15875">
            <a:solidFill>
              <a:schemeClr val="tx1"/>
            </a:solidFill>
            <a:prstDash val="solid"/>
          </a:ln>
        </p:spPr>
        <p:txBody>
          <a:bodyPr wrap="square" lIns="36000" tIns="46800" rIns="36000" rtlCol="0">
            <a:spAutoFit/>
          </a:bodyPr>
          <a:lstStyle/>
          <a:p>
            <a:pPr algn="ctr"/>
            <a:r>
              <a:rPr lang="uk-UA" dirty="0" smtClean="0">
                <a:latin typeface="Times New Roman" panose="02020603050405020304" pitchFamily="18" charset="0"/>
                <a:cs typeface="Times New Roman" panose="02020603050405020304" pitchFamily="18" charset="0"/>
              </a:rPr>
              <a:t>Параметри оптичного диска</a:t>
            </a:r>
            <a:endParaRPr lang="uk-UA"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5998380" y="1268760"/>
            <a:ext cx="1673066" cy="370422"/>
          </a:xfrm>
          <a:prstGeom prst="rect">
            <a:avLst/>
          </a:prstGeom>
          <a:solidFill>
            <a:schemeClr val="bg1">
              <a:alpha val="60000"/>
            </a:schemeClr>
          </a:solidFill>
          <a:ln w="15875">
            <a:solidFill>
              <a:schemeClr val="tx1"/>
            </a:solidFill>
            <a:prstDash val="solid"/>
          </a:ln>
        </p:spPr>
        <p:txBody>
          <a:bodyPr wrap="square" lIns="36000" tIns="46800" rIns="36000" rtlCol="0">
            <a:spAutoFit/>
          </a:bodyPr>
          <a:lstStyle/>
          <a:p>
            <a:pPr algn="ctr"/>
            <a:r>
              <a:rPr lang="uk-UA" dirty="0" smtClean="0">
                <a:latin typeface="Times New Roman" panose="02020603050405020304" pitchFamily="18" charset="0"/>
                <a:cs typeface="Times New Roman" panose="02020603050405020304" pitchFamily="18" charset="0"/>
              </a:rPr>
              <a:t>Прогнозування</a:t>
            </a:r>
            <a:endParaRPr lang="uk-UA"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5998379" y="1700808"/>
            <a:ext cx="1665785" cy="370422"/>
          </a:xfrm>
          <a:prstGeom prst="rect">
            <a:avLst/>
          </a:prstGeom>
          <a:solidFill>
            <a:schemeClr val="bg1">
              <a:alpha val="60000"/>
            </a:schemeClr>
          </a:solidFill>
          <a:ln w="15875">
            <a:solidFill>
              <a:schemeClr val="tx1"/>
            </a:solidFill>
            <a:prstDash val="solid"/>
          </a:ln>
        </p:spPr>
        <p:txBody>
          <a:bodyPr wrap="square" lIns="36000" tIns="46800" rIns="36000" rtlCol="0">
            <a:spAutoFit/>
          </a:bodyPr>
          <a:lstStyle/>
          <a:p>
            <a:pPr algn="ctr"/>
            <a:r>
              <a:rPr lang="uk-UA" dirty="0" smtClean="0">
                <a:latin typeface="Times New Roman" panose="02020603050405020304" pitchFamily="18" charset="0"/>
                <a:cs typeface="Times New Roman" panose="02020603050405020304" pitchFamily="18" charset="0"/>
              </a:rPr>
              <a:t>Строк служби</a:t>
            </a:r>
            <a:endParaRPr lang="uk-UA" dirty="0">
              <a:latin typeface="Times New Roman" panose="02020603050405020304" pitchFamily="18" charset="0"/>
              <a:cs typeface="Times New Roman" panose="02020603050405020304" pitchFamily="18" charset="0"/>
            </a:endParaRPr>
          </a:p>
        </p:txBody>
      </p:sp>
      <p:cxnSp>
        <p:nvCxnSpPr>
          <p:cNvPr id="47" name="Прямая соединительная линия 46"/>
          <p:cNvCxnSpPr/>
          <p:nvPr/>
        </p:nvCxnSpPr>
        <p:spPr>
          <a:xfrm>
            <a:off x="5364088" y="1659824"/>
            <a:ext cx="360040" cy="0"/>
          </a:xfrm>
          <a:prstGeom prst="line">
            <a:avLst/>
          </a:prstGeom>
          <a:ln w="15875">
            <a:solidFill>
              <a:schemeClr val="tx1"/>
            </a:solidFill>
            <a:prstDash val="sysDash"/>
            <a:headEnd type="none"/>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136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043608" y="333816"/>
            <a:ext cx="7848872"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Ключові відомості про НДР «</a:t>
            </a:r>
            <a:r>
              <a:rPr lang="uk-UA" sz="2200" dirty="0" smtClean="0">
                <a:solidFill>
                  <a:schemeClr val="accent2">
                    <a:lumMod val="50000"/>
                  </a:schemeClr>
                </a:solidFill>
                <a:latin typeface="Bookman Old Style" panose="02050604050505020204" pitchFamily="18" charset="0"/>
              </a:rPr>
              <a:t>СУБМІКРОН</a:t>
            </a:r>
            <a:r>
              <a:rPr lang="uk-UA" sz="2200" dirty="0" smtClean="0">
                <a:solidFill>
                  <a:schemeClr val="bg2">
                    <a:lumMod val="25000"/>
                  </a:schemeClr>
                </a:solidFill>
                <a:latin typeface="Bookman Old Style" panose="02050604050505020204" pitchFamily="18" charset="0"/>
              </a:rPr>
              <a:t>»</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02</a:t>
            </a:r>
            <a:endParaRPr lang="uk-UA" sz="2200" dirty="0">
              <a:solidFill>
                <a:schemeClr val="bg2">
                  <a:lumMod val="25000"/>
                </a:schemeClr>
              </a:solidFill>
              <a:latin typeface="Bookman Old Style" panose="02050604050505020204" pitchFamily="18" charset="0"/>
            </a:endParaRPr>
          </a:p>
        </p:txBody>
      </p:sp>
      <p:sp>
        <p:nvSpPr>
          <p:cNvPr id="21" name="Прямоугольник 20"/>
          <p:cNvSpPr/>
          <p:nvPr/>
        </p:nvSpPr>
        <p:spPr>
          <a:xfrm>
            <a:off x="395718" y="1340768"/>
            <a:ext cx="7848690" cy="477054"/>
          </a:xfrm>
          <a:prstGeom prst="rect">
            <a:avLst/>
          </a:prstGeom>
        </p:spPr>
        <p:txBody>
          <a:bodyPr wrap="square">
            <a:spAutoFit/>
          </a:bodyPr>
          <a:lstStyle/>
          <a:p>
            <a:pPr>
              <a:lnSpc>
                <a:spcPct val="125000"/>
              </a:lnSpc>
            </a:pPr>
            <a:r>
              <a:rPr lang="uk-UA" sz="2000" b="1" dirty="0" smtClean="0">
                <a:solidFill>
                  <a:schemeClr val="bg2">
                    <a:lumMod val="10000"/>
                  </a:schemeClr>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t>
            </a:r>
            <a:r>
              <a:rPr lang="uk-UA" sz="2000" b="1" dirty="0" smtClean="0">
                <a:solidFill>
                  <a:schemeClr val="bg2">
                    <a:lumMod val="10000"/>
                  </a:schemeClr>
                </a:solidFill>
                <a:latin typeface="Bookman Old Style" panose="02050604050505020204" pitchFamily="18" charset="0"/>
                <a:cs typeface="Times New Roman" panose="02020603050405020304" pitchFamily="18" charset="0"/>
              </a:rPr>
              <a:t> </a:t>
            </a:r>
            <a:r>
              <a:rPr lang="uk-UA" sz="2000" dirty="0" smtClean="0">
                <a:solidFill>
                  <a:schemeClr val="bg2">
                    <a:lumMod val="10000"/>
                  </a:schemeClr>
                </a:solidFill>
                <a:latin typeface="Bookman Old Style" panose="02050604050505020204" pitchFamily="18" charset="0"/>
                <a:cs typeface="Times New Roman" panose="02020603050405020304" pitchFamily="18" charset="0"/>
              </a:rPr>
              <a:t>Строки виконання </a:t>
            </a:r>
            <a:r>
              <a:rPr lang="uk-UA" sz="2000" dirty="0">
                <a:solidFill>
                  <a:schemeClr val="bg2">
                    <a:lumMod val="10000"/>
                  </a:schemeClr>
                </a:solidFill>
                <a:latin typeface="Bookman Old Style" panose="02050604050505020204" pitchFamily="18" charset="0"/>
                <a:cs typeface="Times New Roman" panose="02020603050405020304" pitchFamily="18" charset="0"/>
              </a:rPr>
              <a:t>роботи: </a:t>
            </a:r>
            <a:r>
              <a:rPr lang="uk-UA" sz="2000" dirty="0">
                <a:solidFill>
                  <a:schemeClr val="accent2">
                    <a:lumMod val="50000"/>
                  </a:schemeClr>
                </a:solidFill>
                <a:latin typeface="Bookman Old Style" panose="02050604050505020204" pitchFamily="18" charset="0"/>
                <a:cs typeface="Times New Roman" panose="02020603050405020304" pitchFamily="18" charset="0"/>
              </a:rPr>
              <a:t>01.01.2017</a:t>
            </a:r>
            <a:r>
              <a:rPr lang="uk-UA" sz="800" dirty="0">
                <a:solidFill>
                  <a:schemeClr val="accent2">
                    <a:lumMod val="50000"/>
                  </a:schemeClr>
                </a:solidFill>
                <a:latin typeface="Bookman Old Style" panose="02050604050505020204" pitchFamily="18" charset="0"/>
                <a:cs typeface="Times New Roman" panose="02020603050405020304" pitchFamily="18" charset="0"/>
              </a:rPr>
              <a:t> </a:t>
            </a:r>
            <a:r>
              <a:rPr lang="uk-UA" sz="2000" dirty="0">
                <a:solidFill>
                  <a:schemeClr val="accent2">
                    <a:lumMod val="50000"/>
                  </a:schemeClr>
                </a:solidFill>
                <a:latin typeface="Bookman Old Style" panose="02050604050505020204" pitchFamily="18" charset="0"/>
                <a:cs typeface="Times New Roman" panose="02020603050405020304" pitchFamily="18" charset="0"/>
              </a:rPr>
              <a:t>р</a:t>
            </a: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 — 31.12.2021</a:t>
            </a:r>
            <a:r>
              <a:rPr lang="uk-UA" sz="800" dirty="0" smtClean="0">
                <a:solidFill>
                  <a:schemeClr val="accent2">
                    <a:lumMod val="50000"/>
                  </a:schemeClr>
                </a:solidFill>
                <a:latin typeface="Bookman Old Style" panose="02050604050505020204" pitchFamily="18" charset="0"/>
                <a:cs typeface="Times New Roman" panose="02020603050405020304" pitchFamily="18" charset="0"/>
              </a:rPr>
              <a:t> </a:t>
            </a: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р.</a:t>
            </a:r>
            <a:endParaRPr lang="uk-UA" sz="2000"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22" name="Прямоугольник 21"/>
          <p:cNvSpPr/>
          <p:nvPr/>
        </p:nvSpPr>
        <p:spPr>
          <a:xfrm>
            <a:off x="395536" y="2101205"/>
            <a:ext cx="7848690" cy="1708160"/>
          </a:xfrm>
          <a:prstGeom prst="rect">
            <a:avLst/>
          </a:prstGeom>
        </p:spPr>
        <p:txBody>
          <a:bodyPr wrap="square">
            <a:spAutoFit/>
          </a:bodyPr>
          <a:lstStyle/>
          <a:p>
            <a:pPr>
              <a:lnSpc>
                <a:spcPct val="125000"/>
              </a:lnSpc>
            </a:pPr>
            <a:r>
              <a:rPr lang="uk-UA" sz="2000" b="1" dirty="0">
                <a:solidFill>
                  <a:schemeClr val="bg2">
                    <a:lumMod val="10000"/>
                  </a:schemeClr>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t>
            </a:r>
            <a:r>
              <a:rPr lang="uk-UA" sz="2000" b="1" dirty="0">
                <a:solidFill>
                  <a:schemeClr val="bg2">
                    <a:lumMod val="10000"/>
                  </a:schemeClr>
                </a:solidFill>
                <a:latin typeface="Bookman Old Style" panose="02050604050505020204" pitchFamily="18" charset="0"/>
                <a:cs typeface="Times New Roman" panose="02020603050405020304" pitchFamily="18" charset="0"/>
              </a:rPr>
              <a:t> </a:t>
            </a:r>
            <a:r>
              <a:rPr lang="uk-UA" sz="2000" dirty="0" smtClean="0">
                <a:solidFill>
                  <a:schemeClr val="bg2">
                    <a:lumMod val="10000"/>
                  </a:schemeClr>
                </a:solidFill>
                <a:latin typeface="Bookman Old Style" panose="02050604050505020204" pitchFamily="18" charset="0"/>
                <a:cs typeface="Times New Roman" panose="02020603050405020304" pitchFamily="18" charset="0"/>
              </a:rPr>
              <a:t>Пріоритетний тематичний напрям наукових досліджень:</a:t>
            </a:r>
          </a:p>
          <a:p>
            <a:pPr>
              <a:lnSpc>
                <a:spcPct val="125000"/>
              </a:lnSpc>
            </a:pPr>
            <a:endParaRPr lang="uk-UA" sz="400" dirty="0" smtClean="0">
              <a:solidFill>
                <a:schemeClr val="bg2">
                  <a:lumMod val="10000"/>
                </a:schemeClr>
              </a:solidFill>
              <a:latin typeface="Bookman Old Style" panose="02050604050505020204" pitchFamily="18" charset="0"/>
              <a:cs typeface="Times New Roman" panose="02020603050405020304" pitchFamily="18" charset="0"/>
            </a:endParaRPr>
          </a:p>
          <a:p>
            <a:pPr marL="628650">
              <a:lnSpc>
                <a:spcPct val="125000"/>
              </a:lnSpc>
            </a:pP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Нові апаратні рішення для перспективних засобів обчислювальної техніки, інформаційних та комунікаційних технологій</a:t>
            </a:r>
            <a:endParaRPr lang="uk-UA" sz="2000"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23" name="Прямоугольник 22"/>
          <p:cNvSpPr/>
          <p:nvPr/>
        </p:nvSpPr>
        <p:spPr>
          <a:xfrm>
            <a:off x="395536" y="4045421"/>
            <a:ext cx="7848690" cy="2092881"/>
          </a:xfrm>
          <a:prstGeom prst="rect">
            <a:avLst/>
          </a:prstGeom>
        </p:spPr>
        <p:txBody>
          <a:bodyPr wrap="square">
            <a:spAutoFit/>
          </a:bodyPr>
          <a:lstStyle/>
          <a:p>
            <a:pPr>
              <a:lnSpc>
                <a:spcPct val="125000"/>
              </a:lnSpc>
            </a:pPr>
            <a:r>
              <a:rPr lang="uk-UA" sz="2000" b="1" dirty="0">
                <a:solidFill>
                  <a:schemeClr val="bg2">
                    <a:lumMod val="10000"/>
                  </a:schemeClr>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t>
            </a:r>
            <a:r>
              <a:rPr lang="uk-UA" sz="2000" b="1" dirty="0">
                <a:solidFill>
                  <a:schemeClr val="bg2">
                    <a:lumMod val="10000"/>
                  </a:schemeClr>
                </a:solidFill>
                <a:latin typeface="Bookman Old Style" panose="02050604050505020204" pitchFamily="18" charset="0"/>
                <a:cs typeface="Times New Roman" panose="02020603050405020304" pitchFamily="18" charset="0"/>
              </a:rPr>
              <a:t> </a:t>
            </a:r>
            <a:r>
              <a:rPr lang="uk-UA" sz="2000" dirty="0" smtClean="0">
                <a:solidFill>
                  <a:schemeClr val="bg2">
                    <a:lumMod val="10000"/>
                  </a:schemeClr>
                </a:solidFill>
                <a:latin typeface="Bookman Old Style" panose="02050604050505020204" pitchFamily="18" charset="0"/>
                <a:cs typeface="Times New Roman" panose="02020603050405020304" pitchFamily="18" charset="0"/>
              </a:rPr>
              <a:t>Код та назва наукового напряму:</a:t>
            </a:r>
          </a:p>
          <a:p>
            <a:pPr>
              <a:lnSpc>
                <a:spcPct val="125000"/>
              </a:lnSpc>
            </a:pPr>
            <a:endParaRPr lang="uk-UA" sz="400" dirty="0" smtClean="0">
              <a:solidFill>
                <a:schemeClr val="bg2">
                  <a:lumMod val="10000"/>
                </a:schemeClr>
              </a:solidFill>
              <a:latin typeface="Bookman Old Style" panose="02050604050505020204" pitchFamily="18" charset="0"/>
              <a:cs typeface="Times New Roman" panose="02020603050405020304" pitchFamily="18" charset="0"/>
            </a:endParaRPr>
          </a:p>
          <a:p>
            <a:pPr marL="628650">
              <a:lnSpc>
                <a:spcPct val="125000"/>
              </a:lnSpc>
            </a:pPr>
            <a:r>
              <a:rPr lang="uk-UA" sz="2000" dirty="0">
                <a:solidFill>
                  <a:schemeClr val="accent2">
                    <a:lumMod val="50000"/>
                  </a:schemeClr>
                </a:solidFill>
                <a:latin typeface="Bookman Old Style" panose="02050604050505020204" pitchFamily="18" charset="0"/>
                <a:cs typeface="Times New Roman" panose="02020603050405020304" pitchFamily="18" charset="0"/>
              </a:rPr>
              <a:t>1.2.5.8. Розробка фізичних основ, принципів, методів та систем оптичної реєстрації інформації. </a:t>
            </a:r>
            <a:endParaRPr lang="uk-UA" sz="2000" dirty="0" smtClean="0">
              <a:solidFill>
                <a:schemeClr val="accent2">
                  <a:lumMod val="50000"/>
                </a:schemeClr>
              </a:solidFill>
              <a:latin typeface="Bookman Old Style" panose="02050604050505020204" pitchFamily="18" charset="0"/>
              <a:cs typeface="Times New Roman" panose="02020603050405020304" pitchFamily="18" charset="0"/>
            </a:endParaRPr>
          </a:p>
          <a:p>
            <a:pPr marL="628650">
              <a:lnSpc>
                <a:spcPct val="125000"/>
              </a:lnSpc>
            </a:pP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Створення </a:t>
            </a:r>
            <a:r>
              <a:rPr lang="uk-UA" sz="2000" dirty="0">
                <a:solidFill>
                  <a:schemeClr val="accent2">
                    <a:lumMod val="50000"/>
                  </a:schemeClr>
                </a:solidFill>
                <a:latin typeface="Bookman Old Style" panose="02050604050505020204" pitchFamily="18" charset="0"/>
                <a:cs typeface="Times New Roman" panose="02020603050405020304" pitchFamily="18" charset="0"/>
              </a:rPr>
              <a:t>технології довгострокового зберігання цифрової інформації.</a:t>
            </a:r>
          </a:p>
        </p:txBody>
      </p:sp>
    </p:spTree>
    <p:extLst>
      <p:ext uri="{BB962C8B-B14F-4D97-AF65-F5344CB8AC3E}">
        <p14:creationId xmlns:p14="http://schemas.microsoft.com/office/powerpoint/2010/main" val="3369042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Результати побудови архівних оптичних носіїв</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20</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mc:AlternateContent xmlns:mc="http://schemas.openxmlformats.org/markup-compatibility/2006" xmlns:a14="http://schemas.microsoft.com/office/drawing/2010/main">
        <mc:Choice Requires="a14">
          <p:graphicFrame>
            <p:nvGraphicFramePr>
              <p:cNvPr id="10" name="Таблица 9"/>
              <p:cNvGraphicFramePr>
                <a:graphicFrameLocks noGrp="1"/>
              </p:cNvGraphicFramePr>
              <p:nvPr>
                <p:extLst>
                  <p:ext uri="{D42A27DB-BD31-4B8C-83A1-F6EECF244321}">
                    <p14:modId xmlns:p14="http://schemas.microsoft.com/office/powerpoint/2010/main" val="715343055"/>
                  </p:ext>
                </p:extLst>
              </p:nvPr>
            </p:nvGraphicFramePr>
            <p:xfrm>
              <a:off x="251520" y="1268760"/>
              <a:ext cx="8568952" cy="5544000"/>
            </p:xfrm>
            <a:graphic>
              <a:graphicData uri="http://schemas.openxmlformats.org/drawingml/2006/table">
                <a:tbl>
                  <a:tblPr firstRow="1" firstCol="1" bandRow="1">
                    <a:tableStyleId>{5940675A-B579-460E-94D1-54222C63F5DA}</a:tableStyleId>
                  </a:tblPr>
                  <a:tblGrid>
                    <a:gridCol w="2304256"/>
                    <a:gridCol w="6264696"/>
                  </a:tblGrid>
                  <a:tr h="275310">
                    <a:tc rowSpan="3">
                      <a:txBody>
                        <a:bodyPr/>
                        <a:lstStyle/>
                        <a:p>
                          <a:pPr algn="ctr">
                            <a:lnSpc>
                              <a:spcPct val="125000"/>
                            </a:lnSpc>
                            <a:spcAft>
                              <a:spcPts val="0"/>
                            </a:spcAft>
                          </a:pPr>
                          <a:r>
                            <a:rPr lang="uk-UA" sz="1600" dirty="0">
                              <a:solidFill>
                                <a:schemeClr val="accent2">
                                  <a:lumMod val="50000"/>
                                </a:schemeClr>
                              </a:solidFill>
                              <a:effectLst/>
                              <a:latin typeface="Bookman Old Style" panose="02050604050505020204" pitchFamily="18" charset="0"/>
                            </a:rPr>
                            <a:t>Характеристики оптичного диску</a:t>
                          </a:r>
                          <a:endParaRPr lang="uk-UA" sz="1600" dirty="0">
                            <a:solidFill>
                              <a:schemeClr val="accent2">
                                <a:lumMod val="50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c>
                      <a:txBody>
                        <a:bodyPr/>
                        <a:lstStyle/>
                        <a:p>
                          <a:pPr algn="l">
                            <a:lnSpc>
                              <a:spcPct val="125000"/>
                            </a:lnSpc>
                            <a:spcAft>
                              <a:spcPts val="0"/>
                            </a:spcAft>
                          </a:pPr>
                          <a:r>
                            <a:rPr lang="uk-UA" sz="1600" dirty="0">
                              <a:solidFill>
                                <a:schemeClr val="bg2">
                                  <a:lumMod val="25000"/>
                                </a:schemeClr>
                              </a:solidFill>
                              <a:effectLst/>
                              <a:latin typeface="Bookman Old Style" panose="02050604050505020204" pitchFamily="18" charset="0"/>
                            </a:rPr>
                            <a:t>Сапфірова підкладка </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275310">
                    <a:tc vMerge="1">
                      <a:txBody>
                        <a:bodyPr/>
                        <a:lstStyle/>
                        <a:p>
                          <a:endParaRPr lang="uk-UA"/>
                        </a:p>
                      </a:txBody>
                      <a:tcPr/>
                    </a:tc>
                    <a:tc>
                      <a:txBody>
                        <a:bodyPr/>
                        <a:lstStyle/>
                        <a:p>
                          <a:pPr>
                            <a:lnSpc>
                              <a:spcPct val="125000"/>
                            </a:lnSpc>
                            <a:spcAft>
                              <a:spcPts val="0"/>
                            </a:spcAft>
                          </a:pPr>
                          <a:r>
                            <a:rPr lang="uk-UA" sz="1600">
                              <a:solidFill>
                                <a:schemeClr val="bg2">
                                  <a:lumMod val="25000"/>
                                </a:schemeClr>
                              </a:solidFill>
                              <a:effectLst/>
                              <a:latin typeface="Bookman Old Style" panose="02050604050505020204" pitchFamily="18" charset="0"/>
                            </a:rPr>
                            <a:t>Товщина шару фоторезисту 160 нм</a:t>
                          </a:r>
                          <a:endParaRPr lang="uk-UA" sz="160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275310">
                    <a:tc vMerge="1">
                      <a:txBody>
                        <a:bodyPr/>
                        <a:lstStyle/>
                        <a:p>
                          <a:endParaRPr lang="uk-UA"/>
                        </a:p>
                      </a:txBody>
                      <a:tcPr/>
                    </a:tc>
                    <a:tc>
                      <a:txBody>
                        <a:bodyPr/>
                        <a:lstStyle/>
                        <a:p>
                          <a:pPr>
                            <a:lnSpc>
                              <a:spcPct val="125000"/>
                            </a:lnSpc>
                            <a:spcAft>
                              <a:spcPts val="0"/>
                            </a:spcAft>
                          </a:pPr>
                          <a:r>
                            <a:rPr lang="uk-UA" sz="1600" smtClean="0">
                              <a:solidFill>
                                <a:schemeClr val="bg2">
                                  <a:lumMod val="25000"/>
                                </a:schemeClr>
                              </a:solidFill>
                              <a:effectLst/>
                              <a:latin typeface="Bookman Old Style" panose="02050604050505020204" pitchFamily="18" charset="0"/>
                            </a:rPr>
                            <a:t>Режим сушки: 90 </a:t>
                          </a:r>
                          <a14:m>
                            <m:oMath xmlns:m="http://schemas.openxmlformats.org/officeDocument/2006/math">
                              <m:r>
                                <a:rPr lang="uk-UA" sz="1600">
                                  <a:solidFill>
                                    <a:schemeClr val="bg2">
                                      <a:lumMod val="25000"/>
                                    </a:schemeClr>
                                  </a:solidFill>
                                  <a:effectLst/>
                                  <a:latin typeface="Cambria Math"/>
                                </a:rPr>
                                <m:t>°С</m:t>
                              </m:r>
                            </m:oMath>
                          </a14:m>
                          <a:r>
                            <a:rPr lang="uk-UA" sz="1600">
                              <a:solidFill>
                                <a:schemeClr val="bg2">
                                  <a:lumMod val="25000"/>
                                </a:schemeClr>
                              </a:solidFill>
                              <a:effectLst/>
                              <a:latin typeface="Bookman Old Style" panose="02050604050505020204" pitchFamily="18" charset="0"/>
                            </a:rPr>
                            <a:t> протягом 30 хв.</a:t>
                          </a:r>
                          <a:endParaRPr lang="uk-UA" sz="160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275310">
                    <a:tc rowSpan="3">
                      <a:txBody>
                        <a:bodyPr/>
                        <a:lstStyle/>
                        <a:p>
                          <a:pPr algn="ctr">
                            <a:lnSpc>
                              <a:spcPct val="125000"/>
                            </a:lnSpc>
                            <a:spcAft>
                              <a:spcPts val="0"/>
                            </a:spcAft>
                          </a:pPr>
                          <a:r>
                            <a:rPr lang="uk-UA" sz="1600" dirty="0">
                              <a:solidFill>
                                <a:schemeClr val="accent2">
                                  <a:lumMod val="50000"/>
                                </a:schemeClr>
                              </a:solidFill>
                              <a:effectLst/>
                              <a:latin typeface="Bookman Old Style" panose="02050604050505020204" pitchFamily="18" charset="0"/>
                            </a:rPr>
                            <a:t>Режими запису та обробки диску</a:t>
                          </a:r>
                          <a:endParaRPr lang="uk-UA" sz="1600" dirty="0">
                            <a:solidFill>
                              <a:schemeClr val="accent2">
                                <a:lumMod val="50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c>
                      <a:txBody>
                        <a:bodyPr/>
                        <a:lstStyle/>
                        <a:p>
                          <a:pPr marL="457200" indent="-457200" algn="l">
                            <a:lnSpc>
                              <a:spcPct val="125000"/>
                            </a:lnSpc>
                            <a:spcAft>
                              <a:spcPts val="0"/>
                            </a:spcAft>
                          </a:pPr>
                          <a:r>
                            <a:rPr lang="uk-UA" sz="1600" dirty="0">
                              <a:solidFill>
                                <a:schemeClr val="bg2">
                                  <a:lumMod val="25000"/>
                                </a:schemeClr>
                              </a:solidFill>
                              <a:effectLst/>
                              <a:latin typeface="Bookman Old Style" panose="02050604050505020204" pitchFamily="18" charset="0"/>
                            </a:rPr>
                            <a:t>Потужність лазера 1,2 мВт</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487900">
                    <a:tc vMerge="1">
                      <a:txBody>
                        <a:bodyPr/>
                        <a:lstStyle/>
                        <a:p>
                          <a:endParaRPr lang="uk-UA"/>
                        </a:p>
                      </a:txBody>
                      <a:tcPr/>
                    </a:tc>
                    <a:tc>
                      <a:txBody>
                        <a:bodyPr/>
                        <a:lstStyle/>
                        <a:p>
                          <a:pPr>
                            <a:lnSpc>
                              <a:spcPct val="125000"/>
                            </a:lnSpc>
                            <a:spcAft>
                              <a:spcPts val="0"/>
                            </a:spcAft>
                          </a:pPr>
                          <a:r>
                            <a:rPr lang="uk-UA" sz="1600" dirty="0">
                              <a:solidFill>
                                <a:schemeClr val="bg2">
                                  <a:lumMod val="25000"/>
                                </a:schemeClr>
                              </a:solidFill>
                              <a:effectLst/>
                              <a:latin typeface="Bookman Old Style" panose="02050604050505020204" pitchFamily="18" charset="0"/>
                            </a:rPr>
                            <a:t>Хімічне травлення диску лужним травником (0,7 % КОН) протягом 16 с</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700490">
                    <a:tc vMerge="1">
                      <a:txBody>
                        <a:bodyPr/>
                        <a:lstStyle/>
                        <a:p>
                          <a:endParaRPr lang="uk-UA"/>
                        </a:p>
                      </a:txBody>
                      <a:tcPr/>
                    </a:tc>
                    <a:tc>
                      <a:txBody>
                        <a:bodyPr/>
                        <a:lstStyle/>
                        <a:p>
                          <a:pPr>
                            <a:lnSpc>
                              <a:spcPct val="125000"/>
                            </a:lnSpc>
                            <a:spcAft>
                              <a:spcPts val="0"/>
                            </a:spcAft>
                          </a:pPr>
                          <a:r>
                            <a:rPr lang="uk-UA" sz="1600" dirty="0">
                              <a:solidFill>
                                <a:schemeClr val="bg2">
                                  <a:lumMod val="25000"/>
                                </a:schemeClr>
                              </a:solidFill>
                              <a:effectLst/>
                              <a:latin typeface="Bookman Old Style" panose="02050604050505020204" pitchFamily="18" charset="0"/>
                            </a:rPr>
                            <a:t>Дифракційна ефективність становила 0,79. </a:t>
                          </a:r>
                          <a:endParaRPr lang="uk-UA" sz="1600" dirty="0" smtClean="0">
                            <a:solidFill>
                              <a:schemeClr val="bg2">
                                <a:lumMod val="25000"/>
                              </a:schemeClr>
                            </a:solidFill>
                            <a:effectLst/>
                            <a:latin typeface="Bookman Old Style" panose="02050604050505020204" pitchFamily="18" charset="0"/>
                          </a:endParaRPr>
                        </a:p>
                        <a:p>
                          <a:pPr>
                            <a:lnSpc>
                              <a:spcPct val="125000"/>
                            </a:lnSpc>
                            <a:spcAft>
                              <a:spcPts val="0"/>
                            </a:spcAft>
                          </a:pPr>
                          <a:r>
                            <a:rPr lang="uk-UA" sz="1600" dirty="0" smtClean="0">
                              <a:solidFill>
                                <a:schemeClr val="bg2">
                                  <a:lumMod val="25000"/>
                                </a:schemeClr>
                              </a:solidFill>
                              <a:effectLst/>
                              <a:latin typeface="Bookman Old Style" panose="02050604050505020204" pitchFamily="18" charset="0"/>
                            </a:rPr>
                            <a:t>Режим </a:t>
                          </a:r>
                          <a:r>
                            <a:rPr lang="uk-UA" sz="1600" dirty="0">
                              <a:solidFill>
                                <a:schemeClr val="bg2">
                                  <a:lumMod val="25000"/>
                                </a:schemeClr>
                              </a:solidFill>
                              <a:effectLst/>
                              <a:latin typeface="Bookman Old Style" panose="02050604050505020204" pitchFamily="18" charset="0"/>
                            </a:rPr>
                            <a:t>травлення контролювався за дифракційною ефективністю у вологому стані</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275310">
                    <a:tc rowSpan="3">
                      <a:txBody>
                        <a:bodyPr/>
                        <a:lstStyle/>
                        <a:p>
                          <a:pPr algn="ctr">
                            <a:lnSpc>
                              <a:spcPct val="125000"/>
                            </a:lnSpc>
                            <a:spcAft>
                              <a:spcPts val="0"/>
                            </a:spcAft>
                          </a:pPr>
                          <a:r>
                            <a:rPr lang="uk-UA" sz="1600" dirty="0">
                              <a:solidFill>
                                <a:schemeClr val="accent2">
                                  <a:lumMod val="50000"/>
                                </a:schemeClr>
                              </a:solidFill>
                              <a:effectLst/>
                              <a:latin typeface="Bookman Old Style" panose="02050604050505020204" pitchFamily="18" charset="0"/>
                            </a:rPr>
                            <a:t>Отриманий результат</a:t>
                          </a:r>
                          <a:endParaRPr lang="uk-UA" sz="1600" dirty="0">
                            <a:solidFill>
                              <a:schemeClr val="accent2">
                                <a:lumMod val="50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c>
                      <a:txBody>
                        <a:bodyPr/>
                        <a:lstStyle/>
                        <a:p>
                          <a:pPr>
                            <a:lnSpc>
                              <a:spcPct val="125000"/>
                            </a:lnSpc>
                            <a:spcAft>
                              <a:spcPts val="0"/>
                            </a:spcAft>
                          </a:pPr>
                          <a:r>
                            <a:rPr lang="en-US" sz="1600" noProof="0" dirty="0" smtClean="0">
                              <a:solidFill>
                                <a:schemeClr val="bg2">
                                  <a:lumMod val="25000"/>
                                </a:schemeClr>
                              </a:solidFill>
                              <a:effectLst/>
                              <a:latin typeface="Bookman Old Style" panose="02050604050505020204" pitchFamily="18" charset="0"/>
                            </a:rPr>
                            <a:t>Nero Speed</a:t>
                          </a:r>
                          <a:r>
                            <a:rPr lang="uk-UA" sz="1600" dirty="0" smtClean="0">
                              <a:solidFill>
                                <a:schemeClr val="bg2">
                                  <a:lumMod val="25000"/>
                                </a:schemeClr>
                              </a:solidFill>
                              <a:effectLst/>
                              <a:latin typeface="Bookman Old Style" panose="02050604050505020204" pitchFamily="18" charset="0"/>
                            </a:rPr>
                            <a:t>: </a:t>
                          </a:r>
                          <a:r>
                            <a:rPr lang="uk-UA" sz="1600" dirty="0">
                              <a:solidFill>
                                <a:schemeClr val="bg2">
                                  <a:lumMod val="25000"/>
                                </a:schemeClr>
                              </a:solidFill>
                              <a:effectLst/>
                              <a:latin typeface="Bookman Old Style" panose="02050604050505020204" pitchFamily="18" charset="0"/>
                            </a:rPr>
                            <a:t>100% відтворення </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275310">
                    <a:tc vMerge="1">
                      <a:txBody>
                        <a:bodyPr/>
                        <a:lstStyle/>
                        <a:p>
                          <a:endParaRPr lang="uk-UA"/>
                        </a:p>
                      </a:txBody>
                      <a:tcPr/>
                    </a:tc>
                    <a:tc>
                      <a:txBody>
                        <a:bodyPr/>
                        <a:lstStyle/>
                        <a:p>
                          <a:pPr>
                            <a:lnSpc>
                              <a:spcPct val="125000"/>
                            </a:lnSpc>
                            <a:spcAft>
                              <a:spcPts val="0"/>
                            </a:spcAft>
                          </a:pPr>
                          <a:r>
                            <a:rPr lang="uk-UA" sz="1600">
                              <a:solidFill>
                                <a:schemeClr val="bg2">
                                  <a:lumMod val="25000"/>
                                </a:schemeClr>
                              </a:solidFill>
                              <a:effectLst/>
                              <a:latin typeface="Bookman Old Style" panose="02050604050505020204" pitchFamily="18" charset="0"/>
                            </a:rPr>
                            <a:t>Windows Media Player: відтворення</a:t>
                          </a:r>
                          <a:endParaRPr lang="uk-UA" sz="160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487900">
                    <a:tc vMerge="1">
                      <a:txBody>
                        <a:bodyPr/>
                        <a:lstStyle/>
                        <a:p>
                          <a:endParaRPr lang="uk-UA"/>
                        </a:p>
                      </a:txBody>
                      <a:tcPr/>
                    </a:tc>
                    <a:tc>
                      <a:txBody>
                        <a:bodyPr/>
                        <a:lstStyle/>
                        <a:p>
                          <a:pPr>
                            <a:lnSpc>
                              <a:spcPct val="125000"/>
                            </a:lnSpc>
                            <a:spcAft>
                              <a:spcPts val="0"/>
                            </a:spcAft>
                          </a:pPr>
                          <a:r>
                            <a:rPr lang="uk-UA" sz="1600" dirty="0">
                              <a:solidFill>
                                <a:schemeClr val="bg2">
                                  <a:lumMod val="25000"/>
                                </a:schemeClr>
                              </a:solidFill>
                              <a:effectLst/>
                              <a:latin typeface="Bookman Old Style" panose="02050604050505020204" pitchFamily="18" charset="0"/>
                            </a:rPr>
                            <a:t>Довжина піта 3</a:t>
                          </a:r>
                          <a:r>
                            <a:rPr lang="en-US" sz="1600" dirty="0">
                              <a:solidFill>
                                <a:schemeClr val="bg2">
                                  <a:lumMod val="25000"/>
                                </a:schemeClr>
                              </a:solidFill>
                              <a:effectLst/>
                              <a:latin typeface="Bookman Old Style" panose="02050604050505020204" pitchFamily="18" charset="0"/>
                            </a:rPr>
                            <a:t>T</a:t>
                          </a:r>
                          <a:r>
                            <a:rPr lang="uk-UA" sz="1600" dirty="0">
                              <a:solidFill>
                                <a:schemeClr val="bg2">
                                  <a:lumMod val="25000"/>
                                </a:schemeClr>
                              </a:solidFill>
                              <a:effectLst/>
                              <a:latin typeface="Bookman Old Style" panose="02050604050505020204" pitchFamily="18" charset="0"/>
                            </a:rPr>
                            <a:t> – </a:t>
                          </a:r>
                          <a:r>
                            <a:rPr lang="uk-UA" sz="1600" dirty="0" smtClean="0">
                              <a:solidFill>
                                <a:schemeClr val="bg2">
                                  <a:lumMod val="25000"/>
                                </a:schemeClr>
                              </a:solidFill>
                              <a:effectLst/>
                              <a:latin typeface="Bookman Old Style" panose="02050604050505020204" pitchFamily="18" charset="0"/>
                            </a:rPr>
                            <a:t>0,87 </a:t>
                          </a:r>
                          <a:r>
                            <a:rPr lang="uk-UA" sz="1600" dirty="0">
                              <a:solidFill>
                                <a:schemeClr val="bg2">
                                  <a:lumMod val="25000"/>
                                </a:schemeClr>
                              </a:solidFill>
                              <a:effectLst/>
                              <a:latin typeface="Bookman Old Style" panose="02050604050505020204" pitchFamily="18" charset="0"/>
                            </a:rPr>
                            <a:t>мкм. </a:t>
                          </a:r>
                          <a:endParaRPr lang="en-US" sz="1600" dirty="0" smtClean="0">
                            <a:solidFill>
                              <a:schemeClr val="bg2">
                                <a:lumMod val="25000"/>
                              </a:schemeClr>
                            </a:solidFill>
                            <a:effectLst/>
                            <a:latin typeface="Bookman Old Style" panose="02050604050505020204" pitchFamily="18" charset="0"/>
                          </a:endParaRPr>
                        </a:p>
                        <a:p>
                          <a:pPr>
                            <a:lnSpc>
                              <a:spcPct val="125000"/>
                            </a:lnSpc>
                            <a:spcAft>
                              <a:spcPts val="0"/>
                            </a:spcAft>
                          </a:pPr>
                          <a:r>
                            <a:rPr lang="uk-UA" sz="1600" dirty="0" smtClean="0">
                              <a:solidFill>
                                <a:schemeClr val="bg2">
                                  <a:lumMod val="25000"/>
                                </a:schemeClr>
                              </a:solidFill>
                              <a:effectLst/>
                              <a:latin typeface="Bookman Old Style" panose="02050604050505020204" pitchFamily="18" charset="0"/>
                            </a:rPr>
                            <a:t>Ширина </a:t>
                          </a:r>
                          <a:r>
                            <a:rPr lang="uk-UA" sz="1600" dirty="0">
                              <a:solidFill>
                                <a:schemeClr val="bg2">
                                  <a:lumMod val="25000"/>
                                </a:schemeClr>
                              </a:solidFill>
                              <a:effectLst/>
                              <a:latin typeface="Bookman Old Style" panose="02050604050505020204" pitchFamily="18" charset="0"/>
                            </a:rPr>
                            <a:t>піта  3</a:t>
                          </a:r>
                          <a:r>
                            <a:rPr lang="en-US" sz="1600" dirty="0">
                              <a:solidFill>
                                <a:schemeClr val="bg2">
                                  <a:lumMod val="25000"/>
                                </a:schemeClr>
                              </a:solidFill>
                              <a:effectLst/>
                              <a:latin typeface="Bookman Old Style" panose="02050604050505020204" pitchFamily="18" charset="0"/>
                            </a:rPr>
                            <a:t>T</a:t>
                          </a:r>
                          <a:r>
                            <a:rPr lang="uk-UA" sz="1600" dirty="0">
                              <a:solidFill>
                                <a:schemeClr val="bg2">
                                  <a:lumMod val="25000"/>
                                </a:schemeClr>
                              </a:solidFill>
                              <a:effectLst/>
                              <a:latin typeface="Bookman Old Style" panose="02050604050505020204" pitchFamily="18" charset="0"/>
                            </a:rPr>
                            <a:t> </a:t>
                          </a:r>
                          <a:r>
                            <a:rPr lang="uk-UA" sz="1600" dirty="0" smtClean="0">
                              <a:solidFill>
                                <a:schemeClr val="bg2">
                                  <a:lumMod val="25000"/>
                                </a:schemeClr>
                              </a:solidFill>
                              <a:effectLst/>
                              <a:latin typeface="Bookman Old Style" panose="02050604050505020204" pitchFamily="18" charset="0"/>
                            </a:rPr>
                            <a:t>– 0,53 </a:t>
                          </a:r>
                          <a:r>
                            <a:rPr lang="uk-UA" sz="1600" dirty="0">
                              <a:solidFill>
                                <a:schemeClr val="bg2">
                                  <a:lumMod val="25000"/>
                                </a:schemeClr>
                              </a:solidFill>
                              <a:effectLst/>
                              <a:latin typeface="Bookman Old Style" panose="02050604050505020204" pitchFamily="18" charset="0"/>
                            </a:rPr>
                            <a:t>мкм. </a:t>
                          </a:r>
                          <a:endParaRPr lang="en-US" sz="1600" dirty="0" smtClean="0">
                            <a:solidFill>
                              <a:schemeClr val="bg2">
                                <a:lumMod val="25000"/>
                              </a:schemeClr>
                            </a:solidFill>
                            <a:effectLst/>
                            <a:latin typeface="Bookman Old Style" panose="02050604050505020204" pitchFamily="18" charset="0"/>
                          </a:endParaRPr>
                        </a:p>
                        <a:p>
                          <a:pPr>
                            <a:lnSpc>
                              <a:spcPct val="125000"/>
                            </a:lnSpc>
                            <a:spcAft>
                              <a:spcPts val="0"/>
                            </a:spcAft>
                          </a:pPr>
                          <a:r>
                            <a:rPr lang="uk-UA" sz="1600" dirty="0" smtClean="0">
                              <a:solidFill>
                                <a:schemeClr val="bg2">
                                  <a:lumMod val="25000"/>
                                </a:schemeClr>
                              </a:solidFill>
                              <a:effectLst/>
                              <a:latin typeface="Bookman Old Style" panose="02050604050505020204" pitchFamily="18" charset="0"/>
                            </a:rPr>
                            <a:t>Довжина </a:t>
                          </a:r>
                          <a:r>
                            <a:rPr lang="uk-UA" sz="1600" dirty="0">
                              <a:solidFill>
                                <a:schemeClr val="bg2">
                                  <a:lumMod val="25000"/>
                                </a:schemeClr>
                              </a:solidFill>
                              <a:effectLst/>
                              <a:latin typeface="Bookman Old Style" panose="02050604050505020204" pitchFamily="18" charset="0"/>
                            </a:rPr>
                            <a:t>піта 11</a:t>
                          </a:r>
                          <a:r>
                            <a:rPr lang="en-US" sz="1600" dirty="0">
                              <a:solidFill>
                                <a:schemeClr val="bg2">
                                  <a:lumMod val="25000"/>
                                </a:schemeClr>
                              </a:solidFill>
                              <a:effectLst/>
                              <a:latin typeface="Bookman Old Style" panose="02050604050505020204" pitchFamily="18" charset="0"/>
                            </a:rPr>
                            <a:t>T</a:t>
                          </a:r>
                          <a:r>
                            <a:rPr lang="uk-UA" sz="1600" dirty="0">
                              <a:solidFill>
                                <a:schemeClr val="bg2">
                                  <a:lumMod val="25000"/>
                                </a:schemeClr>
                              </a:solidFill>
                              <a:effectLst/>
                              <a:latin typeface="Bookman Old Style" panose="02050604050505020204" pitchFamily="18" charset="0"/>
                            </a:rPr>
                            <a:t> – </a:t>
                          </a:r>
                          <a:r>
                            <a:rPr lang="uk-UA" sz="1600" dirty="0" smtClean="0">
                              <a:solidFill>
                                <a:schemeClr val="bg2">
                                  <a:lumMod val="25000"/>
                                </a:schemeClr>
                              </a:solidFill>
                              <a:effectLst/>
                              <a:latin typeface="Bookman Old Style" panose="02050604050505020204" pitchFamily="18" charset="0"/>
                            </a:rPr>
                            <a:t>3,14 </a:t>
                          </a:r>
                          <a:r>
                            <a:rPr lang="uk-UA" sz="1600" dirty="0">
                              <a:solidFill>
                                <a:schemeClr val="bg2">
                                  <a:lumMod val="25000"/>
                                </a:schemeClr>
                              </a:solidFill>
                              <a:effectLst/>
                              <a:latin typeface="Bookman Old Style" panose="02050604050505020204" pitchFamily="18" charset="0"/>
                            </a:rPr>
                            <a:t>мкм. </a:t>
                          </a:r>
                          <a:endParaRPr lang="en-US" sz="1600" dirty="0" smtClean="0">
                            <a:solidFill>
                              <a:schemeClr val="bg2">
                                <a:lumMod val="25000"/>
                              </a:schemeClr>
                            </a:solidFill>
                            <a:effectLst/>
                            <a:latin typeface="Bookman Old Style" panose="02050604050505020204" pitchFamily="18" charset="0"/>
                          </a:endParaRPr>
                        </a:p>
                        <a:p>
                          <a:pPr>
                            <a:lnSpc>
                              <a:spcPct val="125000"/>
                            </a:lnSpc>
                            <a:spcAft>
                              <a:spcPts val="0"/>
                            </a:spcAft>
                          </a:pPr>
                          <a:r>
                            <a:rPr lang="uk-UA" sz="1600" dirty="0" smtClean="0">
                              <a:solidFill>
                                <a:schemeClr val="bg2">
                                  <a:lumMod val="25000"/>
                                </a:schemeClr>
                              </a:solidFill>
                              <a:effectLst/>
                              <a:latin typeface="Bookman Old Style" panose="02050604050505020204" pitchFamily="18" charset="0"/>
                            </a:rPr>
                            <a:t>Ширина </a:t>
                          </a:r>
                          <a:r>
                            <a:rPr lang="uk-UA" sz="1600" dirty="0">
                              <a:solidFill>
                                <a:schemeClr val="bg2">
                                  <a:lumMod val="25000"/>
                                </a:schemeClr>
                              </a:solidFill>
                              <a:effectLst/>
                              <a:latin typeface="Bookman Old Style" panose="02050604050505020204" pitchFamily="18" charset="0"/>
                            </a:rPr>
                            <a:t>піта  11</a:t>
                          </a:r>
                          <a:r>
                            <a:rPr lang="en-US" sz="1600" dirty="0">
                              <a:solidFill>
                                <a:schemeClr val="bg2">
                                  <a:lumMod val="25000"/>
                                </a:schemeClr>
                              </a:solidFill>
                              <a:effectLst/>
                              <a:latin typeface="Bookman Old Style" panose="02050604050505020204" pitchFamily="18" charset="0"/>
                            </a:rPr>
                            <a:t>T</a:t>
                          </a:r>
                          <a:r>
                            <a:rPr lang="uk-UA" sz="1600" dirty="0">
                              <a:solidFill>
                                <a:schemeClr val="bg2">
                                  <a:lumMod val="25000"/>
                                </a:schemeClr>
                              </a:solidFill>
                              <a:effectLst/>
                              <a:latin typeface="Bookman Old Style" panose="02050604050505020204" pitchFamily="18" charset="0"/>
                            </a:rPr>
                            <a:t> </a:t>
                          </a:r>
                          <a:r>
                            <a:rPr lang="uk-UA" sz="1600" dirty="0" smtClean="0">
                              <a:solidFill>
                                <a:schemeClr val="bg2">
                                  <a:lumMod val="25000"/>
                                </a:schemeClr>
                              </a:solidFill>
                              <a:effectLst/>
                              <a:latin typeface="Bookman Old Style" panose="02050604050505020204" pitchFamily="18" charset="0"/>
                            </a:rPr>
                            <a:t>– 0,6 </a:t>
                          </a:r>
                          <a:r>
                            <a:rPr lang="uk-UA" sz="1600" dirty="0">
                              <a:solidFill>
                                <a:schemeClr val="bg2">
                                  <a:lumMod val="25000"/>
                                </a:schemeClr>
                              </a:solidFill>
                              <a:effectLst/>
                              <a:latin typeface="Bookman Old Style" panose="02050604050505020204" pitchFamily="18" charset="0"/>
                            </a:rPr>
                            <a:t>мкм.</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bl>
              </a:graphicData>
            </a:graphic>
          </p:graphicFrame>
        </mc:Choice>
        <mc:Fallback xmlns="">
          <p:graphicFrame>
            <p:nvGraphicFramePr>
              <p:cNvPr id="10" name="Таблица 9"/>
              <p:cNvGraphicFramePr>
                <a:graphicFrameLocks noGrp="1"/>
              </p:cNvGraphicFramePr>
              <p:nvPr>
                <p:extLst>
                  <p:ext uri="{D42A27DB-BD31-4B8C-83A1-F6EECF244321}">
                    <p14:modId xmlns:p14="http://schemas.microsoft.com/office/powerpoint/2010/main" val="715343055"/>
                  </p:ext>
                </p:extLst>
              </p:nvPr>
            </p:nvGraphicFramePr>
            <p:xfrm>
              <a:off x="251520" y="1268760"/>
              <a:ext cx="8568952" cy="5308542"/>
            </p:xfrm>
            <a:graphic>
              <a:graphicData uri="http://schemas.openxmlformats.org/drawingml/2006/table">
                <a:tbl>
                  <a:tblPr firstRow="1" firstCol="1" bandRow="1">
                    <a:tableStyleId>{5940675A-B579-460E-94D1-54222C63F5DA}</a:tableStyleId>
                  </a:tblPr>
                  <a:tblGrid>
                    <a:gridCol w="2304256"/>
                    <a:gridCol w="6264696"/>
                  </a:tblGrid>
                  <a:tr h="386638">
                    <a:tc rowSpan="3">
                      <a:txBody>
                        <a:bodyPr/>
                        <a:lstStyle/>
                        <a:p>
                          <a:pPr algn="ctr">
                            <a:lnSpc>
                              <a:spcPct val="125000"/>
                            </a:lnSpc>
                            <a:spcAft>
                              <a:spcPts val="0"/>
                            </a:spcAft>
                          </a:pPr>
                          <a:r>
                            <a:rPr lang="uk-UA" sz="1600" dirty="0">
                              <a:solidFill>
                                <a:schemeClr val="accent2">
                                  <a:lumMod val="50000"/>
                                </a:schemeClr>
                              </a:solidFill>
                              <a:effectLst/>
                              <a:latin typeface="Bookman Old Style" panose="02050604050505020204" pitchFamily="18" charset="0"/>
                            </a:rPr>
                            <a:t>Характеристики оптичного диску</a:t>
                          </a:r>
                          <a:endParaRPr lang="uk-UA" sz="1600" dirty="0">
                            <a:solidFill>
                              <a:schemeClr val="accent2">
                                <a:lumMod val="50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c>
                      <a:txBody>
                        <a:bodyPr/>
                        <a:lstStyle/>
                        <a:p>
                          <a:pPr algn="l">
                            <a:lnSpc>
                              <a:spcPct val="125000"/>
                            </a:lnSpc>
                            <a:spcAft>
                              <a:spcPts val="0"/>
                            </a:spcAft>
                          </a:pPr>
                          <a:r>
                            <a:rPr lang="uk-UA" sz="1600" dirty="0">
                              <a:solidFill>
                                <a:schemeClr val="bg2">
                                  <a:lumMod val="25000"/>
                                </a:schemeClr>
                              </a:solidFill>
                              <a:effectLst/>
                              <a:latin typeface="Bookman Old Style" panose="02050604050505020204" pitchFamily="18" charset="0"/>
                            </a:rPr>
                            <a:t>Сапфірова підкладка </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386638">
                    <a:tc vMerge="1">
                      <a:txBody>
                        <a:bodyPr/>
                        <a:lstStyle/>
                        <a:p>
                          <a:endParaRPr lang="uk-UA"/>
                        </a:p>
                      </a:txBody>
                      <a:tcPr/>
                    </a:tc>
                    <a:tc>
                      <a:txBody>
                        <a:bodyPr/>
                        <a:lstStyle/>
                        <a:p>
                          <a:pPr>
                            <a:lnSpc>
                              <a:spcPct val="125000"/>
                            </a:lnSpc>
                            <a:spcAft>
                              <a:spcPts val="0"/>
                            </a:spcAft>
                          </a:pPr>
                          <a:r>
                            <a:rPr lang="uk-UA" sz="1600">
                              <a:solidFill>
                                <a:schemeClr val="bg2">
                                  <a:lumMod val="25000"/>
                                </a:schemeClr>
                              </a:solidFill>
                              <a:effectLst/>
                              <a:latin typeface="Bookman Old Style" panose="02050604050505020204" pitchFamily="18" charset="0"/>
                            </a:rPr>
                            <a:t>Товщина шару фоторезисту 160 нм</a:t>
                          </a:r>
                          <a:endParaRPr lang="uk-UA" sz="160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386638">
                    <a:tc vMerge="1">
                      <a:txBody>
                        <a:bodyPr/>
                        <a:lstStyle/>
                        <a:p>
                          <a:endParaRPr lang="uk-UA"/>
                        </a:p>
                      </a:txBody>
                      <a:tcPr/>
                    </a:tc>
                    <a:tc>
                      <a:txBody>
                        <a:bodyPr/>
                        <a:lstStyle/>
                        <a:p>
                          <a:endParaRPr lang="uk-UA"/>
                        </a:p>
                      </a:txBody>
                      <a:tcPr marL="59419" marR="59419" marT="54000" marB="54000" anchor="ctr">
                        <a:blipFill rotWithShape="1">
                          <a:blip r:embed="rId3"/>
                          <a:stretch>
                            <a:fillRect l="-36770" t="-201587" b="-1100000"/>
                          </a:stretch>
                        </a:blipFill>
                      </a:tcPr>
                    </a:tc>
                  </a:tr>
                  <a:tr h="386638">
                    <a:tc rowSpan="3">
                      <a:txBody>
                        <a:bodyPr/>
                        <a:lstStyle/>
                        <a:p>
                          <a:pPr algn="ctr">
                            <a:lnSpc>
                              <a:spcPct val="125000"/>
                            </a:lnSpc>
                            <a:spcAft>
                              <a:spcPts val="0"/>
                            </a:spcAft>
                          </a:pPr>
                          <a:r>
                            <a:rPr lang="uk-UA" sz="1600" dirty="0">
                              <a:solidFill>
                                <a:schemeClr val="accent2">
                                  <a:lumMod val="50000"/>
                                </a:schemeClr>
                              </a:solidFill>
                              <a:effectLst/>
                              <a:latin typeface="Bookman Old Style" panose="02050604050505020204" pitchFamily="18" charset="0"/>
                            </a:rPr>
                            <a:t>Режими запису та обробки диску</a:t>
                          </a:r>
                          <a:endParaRPr lang="uk-UA" sz="1600" dirty="0">
                            <a:solidFill>
                              <a:schemeClr val="accent2">
                                <a:lumMod val="50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c>
                      <a:txBody>
                        <a:bodyPr/>
                        <a:lstStyle/>
                        <a:p>
                          <a:pPr marL="457200" indent="-457200" algn="l">
                            <a:lnSpc>
                              <a:spcPct val="125000"/>
                            </a:lnSpc>
                            <a:spcAft>
                              <a:spcPts val="0"/>
                            </a:spcAft>
                          </a:pPr>
                          <a:r>
                            <a:rPr lang="uk-UA" sz="1600" dirty="0">
                              <a:solidFill>
                                <a:schemeClr val="bg2">
                                  <a:lumMod val="25000"/>
                                </a:schemeClr>
                              </a:solidFill>
                              <a:effectLst/>
                              <a:latin typeface="Bookman Old Style" panose="02050604050505020204" pitchFamily="18" charset="0"/>
                            </a:rPr>
                            <a:t>Потужність лазера 1,2 мВт</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691438">
                    <a:tc vMerge="1">
                      <a:txBody>
                        <a:bodyPr/>
                        <a:lstStyle/>
                        <a:p>
                          <a:endParaRPr lang="uk-UA"/>
                        </a:p>
                      </a:txBody>
                      <a:tcPr/>
                    </a:tc>
                    <a:tc>
                      <a:txBody>
                        <a:bodyPr/>
                        <a:lstStyle/>
                        <a:p>
                          <a:pPr>
                            <a:lnSpc>
                              <a:spcPct val="125000"/>
                            </a:lnSpc>
                            <a:spcAft>
                              <a:spcPts val="0"/>
                            </a:spcAft>
                          </a:pPr>
                          <a:r>
                            <a:rPr lang="uk-UA" sz="1600" dirty="0">
                              <a:solidFill>
                                <a:schemeClr val="bg2">
                                  <a:lumMod val="25000"/>
                                </a:schemeClr>
                              </a:solidFill>
                              <a:effectLst/>
                              <a:latin typeface="Bookman Old Style" panose="02050604050505020204" pitchFamily="18" charset="0"/>
                            </a:rPr>
                            <a:t>Хімічне травлення диску лужним травником (0,7 % КОН) протягом 16 с</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996238">
                    <a:tc vMerge="1">
                      <a:txBody>
                        <a:bodyPr/>
                        <a:lstStyle/>
                        <a:p>
                          <a:endParaRPr lang="uk-UA"/>
                        </a:p>
                      </a:txBody>
                      <a:tcPr/>
                    </a:tc>
                    <a:tc>
                      <a:txBody>
                        <a:bodyPr/>
                        <a:lstStyle/>
                        <a:p>
                          <a:pPr>
                            <a:lnSpc>
                              <a:spcPct val="125000"/>
                            </a:lnSpc>
                            <a:spcAft>
                              <a:spcPts val="0"/>
                            </a:spcAft>
                          </a:pPr>
                          <a:r>
                            <a:rPr lang="uk-UA" sz="1600" dirty="0">
                              <a:solidFill>
                                <a:schemeClr val="bg2">
                                  <a:lumMod val="25000"/>
                                </a:schemeClr>
                              </a:solidFill>
                              <a:effectLst/>
                              <a:latin typeface="Bookman Old Style" panose="02050604050505020204" pitchFamily="18" charset="0"/>
                            </a:rPr>
                            <a:t>Дифракційна ефективність становила 0,79. </a:t>
                          </a:r>
                          <a:endParaRPr lang="uk-UA" sz="1600" dirty="0" smtClean="0">
                            <a:solidFill>
                              <a:schemeClr val="bg2">
                                <a:lumMod val="25000"/>
                              </a:schemeClr>
                            </a:solidFill>
                            <a:effectLst/>
                            <a:latin typeface="Bookman Old Style" panose="02050604050505020204" pitchFamily="18" charset="0"/>
                          </a:endParaRPr>
                        </a:p>
                        <a:p>
                          <a:pPr>
                            <a:lnSpc>
                              <a:spcPct val="125000"/>
                            </a:lnSpc>
                            <a:spcAft>
                              <a:spcPts val="0"/>
                            </a:spcAft>
                          </a:pPr>
                          <a:r>
                            <a:rPr lang="uk-UA" sz="1600" dirty="0" smtClean="0">
                              <a:solidFill>
                                <a:schemeClr val="bg2">
                                  <a:lumMod val="25000"/>
                                </a:schemeClr>
                              </a:solidFill>
                              <a:effectLst/>
                              <a:latin typeface="Bookman Old Style" panose="02050604050505020204" pitchFamily="18" charset="0"/>
                            </a:rPr>
                            <a:t>Режим </a:t>
                          </a:r>
                          <a:r>
                            <a:rPr lang="uk-UA" sz="1600" dirty="0">
                              <a:solidFill>
                                <a:schemeClr val="bg2">
                                  <a:lumMod val="25000"/>
                                </a:schemeClr>
                              </a:solidFill>
                              <a:effectLst/>
                              <a:latin typeface="Bookman Old Style" panose="02050604050505020204" pitchFamily="18" charset="0"/>
                            </a:rPr>
                            <a:t>травлення контролювався за дифракційною ефективністю у вологому стані</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386638">
                    <a:tc rowSpan="3">
                      <a:txBody>
                        <a:bodyPr/>
                        <a:lstStyle/>
                        <a:p>
                          <a:pPr algn="ctr">
                            <a:lnSpc>
                              <a:spcPct val="125000"/>
                            </a:lnSpc>
                            <a:spcAft>
                              <a:spcPts val="0"/>
                            </a:spcAft>
                          </a:pPr>
                          <a:r>
                            <a:rPr lang="uk-UA" sz="1600" dirty="0">
                              <a:solidFill>
                                <a:schemeClr val="accent2">
                                  <a:lumMod val="50000"/>
                                </a:schemeClr>
                              </a:solidFill>
                              <a:effectLst/>
                              <a:latin typeface="Bookman Old Style" panose="02050604050505020204" pitchFamily="18" charset="0"/>
                            </a:rPr>
                            <a:t>Отриманий результат</a:t>
                          </a:r>
                          <a:endParaRPr lang="uk-UA" sz="1600" dirty="0">
                            <a:solidFill>
                              <a:schemeClr val="accent2">
                                <a:lumMod val="50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c>
                      <a:txBody>
                        <a:bodyPr/>
                        <a:lstStyle/>
                        <a:p>
                          <a:pPr>
                            <a:lnSpc>
                              <a:spcPct val="125000"/>
                            </a:lnSpc>
                            <a:spcAft>
                              <a:spcPts val="0"/>
                            </a:spcAft>
                          </a:pPr>
                          <a:r>
                            <a:rPr lang="en-US" sz="1600" noProof="0" dirty="0" smtClean="0">
                              <a:solidFill>
                                <a:schemeClr val="bg2">
                                  <a:lumMod val="25000"/>
                                </a:schemeClr>
                              </a:solidFill>
                              <a:effectLst/>
                              <a:latin typeface="Bookman Old Style" panose="02050604050505020204" pitchFamily="18" charset="0"/>
                            </a:rPr>
                            <a:t>Nero Speed</a:t>
                          </a:r>
                          <a:r>
                            <a:rPr lang="uk-UA" sz="1600" dirty="0" smtClean="0">
                              <a:solidFill>
                                <a:schemeClr val="bg2">
                                  <a:lumMod val="25000"/>
                                </a:schemeClr>
                              </a:solidFill>
                              <a:effectLst/>
                              <a:latin typeface="Bookman Old Style" panose="02050604050505020204" pitchFamily="18" charset="0"/>
                            </a:rPr>
                            <a:t>: </a:t>
                          </a:r>
                          <a:r>
                            <a:rPr lang="uk-UA" sz="1600" dirty="0">
                              <a:solidFill>
                                <a:schemeClr val="bg2">
                                  <a:lumMod val="25000"/>
                                </a:schemeClr>
                              </a:solidFill>
                              <a:effectLst/>
                              <a:latin typeface="Bookman Old Style" panose="02050604050505020204" pitchFamily="18" charset="0"/>
                            </a:rPr>
                            <a:t>100% відтворення </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386638">
                    <a:tc vMerge="1">
                      <a:txBody>
                        <a:bodyPr/>
                        <a:lstStyle/>
                        <a:p>
                          <a:endParaRPr lang="uk-UA"/>
                        </a:p>
                      </a:txBody>
                      <a:tcPr/>
                    </a:tc>
                    <a:tc>
                      <a:txBody>
                        <a:bodyPr/>
                        <a:lstStyle/>
                        <a:p>
                          <a:pPr>
                            <a:lnSpc>
                              <a:spcPct val="125000"/>
                            </a:lnSpc>
                            <a:spcAft>
                              <a:spcPts val="0"/>
                            </a:spcAft>
                          </a:pPr>
                          <a:r>
                            <a:rPr lang="uk-UA" sz="1600">
                              <a:solidFill>
                                <a:schemeClr val="bg2">
                                  <a:lumMod val="25000"/>
                                </a:schemeClr>
                              </a:solidFill>
                              <a:effectLst/>
                              <a:latin typeface="Bookman Old Style" panose="02050604050505020204" pitchFamily="18" charset="0"/>
                            </a:rPr>
                            <a:t>Windows Media Player: відтворення</a:t>
                          </a:r>
                          <a:endParaRPr lang="uk-UA" sz="160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r h="1301038">
                    <a:tc vMerge="1">
                      <a:txBody>
                        <a:bodyPr/>
                        <a:lstStyle/>
                        <a:p>
                          <a:endParaRPr lang="uk-UA"/>
                        </a:p>
                      </a:txBody>
                      <a:tcPr/>
                    </a:tc>
                    <a:tc>
                      <a:txBody>
                        <a:bodyPr/>
                        <a:lstStyle/>
                        <a:p>
                          <a:pPr>
                            <a:lnSpc>
                              <a:spcPct val="125000"/>
                            </a:lnSpc>
                            <a:spcAft>
                              <a:spcPts val="0"/>
                            </a:spcAft>
                          </a:pPr>
                          <a:r>
                            <a:rPr lang="uk-UA" sz="1600" dirty="0">
                              <a:solidFill>
                                <a:schemeClr val="bg2">
                                  <a:lumMod val="25000"/>
                                </a:schemeClr>
                              </a:solidFill>
                              <a:effectLst/>
                              <a:latin typeface="Bookman Old Style" panose="02050604050505020204" pitchFamily="18" charset="0"/>
                            </a:rPr>
                            <a:t>Довжина піта 3</a:t>
                          </a:r>
                          <a:r>
                            <a:rPr lang="en-US" sz="1600" dirty="0">
                              <a:solidFill>
                                <a:schemeClr val="bg2">
                                  <a:lumMod val="25000"/>
                                </a:schemeClr>
                              </a:solidFill>
                              <a:effectLst/>
                              <a:latin typeface="Bookman Old Style" panose="02050604050505020204" pitchFamily="18" charset="0"/>
                            </a:rPr>
                            <a:t>T</a:t>
                          </a:r>
                          <a:r>
                            <a:rPr lang="uk-UA" sz="1600" dirty="0">
                              <a:solidFill>
                                <a:schemeClr val="bg2">
                                  <a:lumMod val="25000"/>
                                </a:schemeClr>
                              </a:solidFill>
                              <a:effectLst/>
                              <a:latin typeface="Bookman Old Style" panose="02050604050505020204" pitchFamily="18" charset="0"/>
                            </a:rPr>
                            <a:t> – </a:t>
                          </a:r>
                          <a:r>
                            <a:rPr lang="uk-UA" sz="1600" dirty="0" smtClean="0">
                              <a:solidFill>
                                <a:schemeClr val="bg2">
                                  <a:lumMod val="25000"/>
                                </a:schemeClr>
                              </a:solidFill>
                              <a:effectLst/>
                              <a:latin typeface="Bookman Old Style" panose="02050604050505020204" pitchFamily="18" charset="0"/>
                            </a:rPr>
                            <a:t>0,87 </a:t>
                          </a:r>
                          <a:r>
                            <a:rPr lang="uk-UA" sz="1600" dirty="0">
                              <a:solidFill>
                                <a:schemeClr val="bg2">
                                  <a:lumMod val="25000"/>
                                </a:schemeClr>
                              </a:solidFill>
                              <a:effectLst/>
                              <a:latin typeface="Bookman Old Style" panose="02050604050505020204" pitchFamily="18" charset="0"/>
                            </a:rPr>
                            <a:t>мкм. </a:t>
                          </a:r>
                          <a:endParaRPr lang="en-US" sz="1600" dirty="0" smtClean="0">
                            <a:solidFill>
                              <a:schemeClr val="bg2">
                                <a:lumMod val="25000"/>
                              </a:schemeClr>
                            </a:solidFill>
                            <a:effectLst/>
                            <a:latin typeface="Bookman Old Style" panose="02050604050505020204" pitchFamily="18" charset="0"/>
                          </a:endParaRPr>
                        </a:p>
                        <a:p>
                          <a:pPr>
                            <a:lnSpc>
                              <a:spcPct val="125000"/>
                            </a:lnSpc>
                            <a:spcAft>
                              <a:spcPts val="0"/>
                            </a:spcAft>
                          </a:pPr>
                          <a:r>
                            <a:rPr lang="uk-UA" sz="1600" dirty="0" smtClean="0">
                              <a:solidFill>
                                <a:schemeClr val="bg2">
                                  <a:lumMod val="25000"/>
                                </a:schemeClr>
                              </a:solidFill>
                              <a:effectLst/>
                              <a:latin typeface="Bookman Old Style" panose="02050604050505020204" pitchFamily="18" charset="0"/>
                            </a:rPr>
                            <a:t>Ширина </a:t>
                          </a:r>
                          <a:r>
                            <a:rPr lang="uk-UA" sz="1600" dirty="0">
                              <a:solidFill>
                                <a:schemeClr val="bg2">
                                  <a:lumMod val="25000"/>
                                </a:schemeClr>
                              </a:solidFill>
                              <a:effectLst/>
                              <a:latin typeface="Bookman Old Style" panose="02050604050505020204" pitchFamily="18" charset="0"/>
                            </a:rPr>
                            <a:t>піта  3</a:t>
                          </a:r>
                          <a:r>
                            <a:rPr lang="en-US" sz="1600" dirty="0">
                              <a:solidFill>
                                <a:schemeClr val="bg2">
                                  <a:lumMod val="25000"/>
                                </a:schemeClr>
                              </a:solidFill>
                              <a:effectLst/>
                              <a:latin typeface="Bookman Old Style" panose="02050604050505020204" pitchFamily="18" charset="0"/>
                            </a:rPr>
                            <a:t>T</a:t>
                          </a:r>
                          <a:r>
                            <a:rPr lang="uk-UA" sz="1600" dirty="0">
                              <a:solidFill>
                                <a:schemeClr val="bg2">
                                  <a:lumMod val="25000"/>
                                </a:schemeClr>
                              </a:solidFill>
                              <a:effectLst/>
                              <a:latin typeface="Bookman Old Style" panose="02050604050505020204" pitchFamily="18" charset="0"/>
                            </a:rPr>
                            <a:t> </a:t>
                          </a:r>
                          <a:r>
                            <a:rPr lang="uk-UA" sz="1600" dirty="0" smtClean="0">
                              <a:solidFill>
                                <a:schemeClr val="bg2">
                                  <a:lumMod val="25000"/>
                                </a:schemeClr>
                              </a:solidFill>
                              <a:effectLst/>
                              <a:latin typeface="Bookman Old Style" panose="02050604050505020204" pitchFamily="18" charset="0"/>
                            </a:rPr>
                            <a:t>– 0,53 </a:t>
                          </a:r>
                          <a:r>
                            <a:rPr lang="uk-UA" sz="1600" dirty="0">
                              <a:solidFill>
                                <a:schemeClr val="bg2">
                                  <a:lumMod val="25000"/>
                                </a:schemeClr>
                              </a:solidFill>
                              <a:effectLst/>
                              <a:latin typeface="Bookman Old Style" panose="02050604050505020204" pitchFamily="18" charset="0"/>
                            </a:rPr>
                            <a:t>мкм. </a:t>
                          </a:r>
                          <a:endParaRPr lang="en-US" sz="1600" dirty="0" smtClean="0">
                            <a:solidFill>
                              <a:schemeClr val="bg2">
                                <a:lumMod val="25000"/>
                              </a:schemeClr>
                            </a:solidFill>
                            <a:effectLst/>
                            <a:latin typeface="Bookman Old Style" panose="02050604050505020204" pitchFamily="18" charset="0"/>
                          </a:endParaRPr>
                        </a:p>
                        <a:p>
                          <a:pPr>
                            <a:lnSpc>
                              <a:spcPct val="125000"/>
                            </a:lnSpc>
                            <a:spcAft>
                              <a:spcPts val="0"/>
                            </a:spcAft>
                          </a:pPr>
                          <a:r>
                            <a:rPr lang="uk-UA" sz="1600" dirty="0" smtClean="0">
                              <a:solidFill>
                                <a:schemeClr val="bg2">
                                  <a:lumMod val="25000"/>
                                </a:schemeClr>
                              </a:solidFill>
                              <a:effectLst/>
                              <a:latin typeface="Bookman Old Style" panose="02050604050505020204" pitchFamily="18" charset="0"/>
                            </a:rPr>
                            <a:t>Довжина </a:t>
                          </a:r>
                          <a:r>
                            <a:rPr lang="uk-UA" sz="1600" dirty="0">
                              <a:solidFill>
                                <a:schemeClr val="bg2">
                                  <a:lumMod val="25000"/>
                                </a:schemeClr>
                              </a:solidFill>
                              <a:effectLst/>
                              <a:latin typeface="Bookman Old Style" panose="02050604050505020204" pitchFamily="18" charset="0"/>
                            </a:rPr>
                            <a:t>піта 11</a:t>
                          </a:r>
                          <a:r>
                            <a:rPr lang="en-US" sz="1600" dirty="0">
                              <a:solidFill>
                                <a:schemeClr val="bg2">
                                  <a:lumMod val="25000"/>
                                </a:schemeClr>
                              </a:solidFill>
                              <a:effectLst/>
                              <a:latin typeface="Bookman Old Style" panose="02050604050505020204" pitchFamily="18" charset="0"/>
                            </a:rPr>
                            <a:t>T</a:t>
                          </a:r>
                          <a:r>
                            <a:rPr lang="uk-UA" sz="1600" dirty="0">
                              <a:solidFill>
                                <a:schemeClr val="bg2">
                                  <a:lumMod val="25000"/>
                                </a:schemeClr>
                              </a:solidFill>
                              <a:effectLst/>
                              <a:latin typeface="Bookman Old Style" panose="02050604050505020204" pitchFamily="18" charset="0"/>
                            </a:rPr>
                            <a:t> – </a:t>
                          </a:r>
                          <a:r>
                            <a:rPr lang="uk-UA" sz="1600" dirty="0" smtClean="0">
                              <a:solidFill>
                                <a:schemeClr val="bg2">
                                  <a:lumMod val="25000"/>
                                </a:schemeClr>
                              </a:solidFill>
                              <a:effectLst/>
                              <a:latin typeface="Bookman Old Style" panose="02050604050505020204" pitchFamily="18" charset="0"/>
                            </a:rPr>
                            <a:t>3,14 </a:t>
                          </a:r>
                          <a:r>
                            <a:rPr lang="uk-UA" sz="1600" dirty="0">
                              <a:solidFill>
                                <a:schemeClr val="bg2">
                                  <a:lumMod val="25000"/>
                                </a:schemeClr>
                              </a:solidFill>
                              <a:effectLst/>
                              <a:latin typeface="Bookman Old Style" panose="02050604050505020204" pitchFamily="18" charset="0"/>
                            </a:rPr>
                            <a:t>мкм. </a:t>
                          </a:r>
                          <a:endParaRPr lang="en-US" sz="1600" dirty="0" smtClean="0">
                            <a:solidFill>
                              <a:schemeClr val="bg2">
                                <a:lumMod val="25000"/>
                              </a:schemeClr>
                            </a:solidFill>
                            <a:effectLst/>
                            <a:latin typeface="Bookman Old Style" panose="02050604050505020204" pitchFamily="18" charset="0"/>
                          </a:endParaRPr>
                        </a:p>
                        <a:p>
                          <a:pPr>
                            <a:lnSpc>
                              <a:spcPct val="125000"/>
                            </a:lnSpc>
                            <a:spcAft>
                              <a:spcPts val="0"/>
                            </a:spcAft>
                          </a:pPr>
                          <a:r>
                            <a:rPr lang="uk-UA" sz="1600" dirty="0" smtClean="0">
                              <a:solidFill>
                                <a:schemeClr val="bg2">
                                  <a:lumMod val="25000"/>
                                </a:schemeClr>
                              </a:solidFill>
                              <a:effectLst/>
                              <a:latin typeface="Bookman Old Style" panose="02050604050505020204" pitchFamily="18" charset="0"/>
                            </a:rPr>
                            <a:t>Ширина </a:t>
                          </a:r>
                          <a:r>
                            <a:rPr lang="uk-UA" sz="1600" dirty="0">
                              <a:solidFill>
                                <a:schemeClr val="bg2">
                                  <a:lumMod val="25000"/>
                                </a:schemeClr>
                              </a:solidFill>
                              <a:effectLst/>
                              <a:latin typeface="Bookman Old Style" panose="02050604050505020204" pitchFamily="18" charset="0"/>
                            </a:rPr>
                            <a:t>піта  11</a:t>
                          </a:r>
                          <a:r>
                            <a:rPr lang="en-US" sz="1600" dirty="0">
                              <a:solidFill>
                                <a:schemeClr val="bg2">
                                  <a:lumMod val="25000"/>
                                </a:schemeClr>
                              </a:solidFill>
                              <a:effectLst/>
                              <a:latin typeface="Bookman Old Style" panose="02050604050505020204" pitchFamily="18" charset="0"/>
                            </a:rPr>
                            <a:t>T</a:t>
                          </a:r>
                          <a:r>
                            <a:rPr lang="uk-UA" sz="1600" dirty="0">
                              <a:solidFill>
                                <a:schemeClr val="bg2">
                                  <a:lumMod val="25000"/>
                                </a:schemeClr>
                              </a:solidFill>
                              <a:effectLst/>
                              <a:latin typeface="Bookman Old Style" panose="02050604050505020204" pitchFamily="18" charset="0"/>
                            </a:rPr>
                            <a:t> </a:t>
                          </a:r>
                          <a:r>
                            <a:rPr lang="uk-UA" sz="1600" dirty="0" smtClean="0">
                              <a:solidFill>
                                <a:schemeClr val="bg2">
                                  <a:lumMod val="25000"/>
                                </a:schemeClr>
                              </a:solidFill>
                              <a:effectLst/>
                              <a:latin typeface="Bookman Old Style" panose="02050604050505020204" pitchFamily="18" charset="0"/>
                            </a:rPr>
                            <a:t>– 0,6 </a:t>
                          </a:r>
                          <a:r>
                            <a:rPr lang="uk-UA" sz="1600" dirty="0">
                              <a:solidFill>
                                <a:schemeClr val="bg2">
                                  <a:lumMod val="25000"/>
                                </a:schemeClr>
                              </a:solidFill>
                              <a:effectLst/>
                              <a:latin typeface="Bookman Old Style" panose="02050604050505020204" pitchFamily="18" charset="0"/>
                            </a:rPr>
                            <a:t>мкм.</a:t>
                          </a:r>
                          <a:endParaRPr lang="uk-UA" sz="1600" dirty="0">
                            <a:solidFill>
                              <a:schemeClr val="bg2">
                                <a:lumMod val="25000"/>
                              </a:schemeClr>
                            </a:solidFill>
                            <a:effectLst/>
                            <a:latin typeface="Bookman Old Style" panose="02050604050505020204" pitchFamily="18" charset="0"/>
                            <a:ea typeface="MS Mincho"/>
                            <a:cs typeface="Times New Roman" panose="02020603050405020304" pitchFamily="18" charset="0"/>
                          </a:endParaRPr>
                        </a:p>
                      </a:txBody>
                      <a:tcPr marL="59419" marR="59419" marT="54000" marB="54000" anchor="ctr"/>
                    </a:tc>
                  </a:tr>
                </a:tbl>
              </a:graphicData>
            </a:graphic>
          </p:graphicFrame>
        </mc:Fallback>
      </mc:AlternateContent>
    </p:spTree>
    <p:extLst>
      <p:ext uri="{BB962C8B-B14F-4D97-AF65-F5344CB8AC3E}">
        <p14:creationId xmlns:p14="http://schemas.microsoft.com/office/powerpoint/2010/main" val="3911629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ОСНОВНІ РЕЗУЛЬТАТИ</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21</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1" name="Прямоугольник 10"/>
          <p:cNvSpPr/>
          <p:nvPr/>
        </p:nvSpPr>
        <p:spPr>
          <a:xfrm>
            <a:off x="263352" y="1124744"/>
            <a:ext cx="8557120" cy="5509200"/>
          </a:xfrm>
          <a:prstGeom prst="rect">
            <a:avLst/>
          </a:prstGeom>
        </p:spPr>
        <p:txBody>
          <a:bodyPr wrap="square">
            <a:spAutoFit/>
          </a:bodyPr>
          <a:lstStyle/>
          <a:p>
            <a:pPr marL="342900" indent="-342900" algn="just">
              <a:buFont typeface="+mj-lt"/>
              <a:buAutoNum type="arabicPeriod"/>
            </a:pPr>
            <a:r>
              <a:rPr lang="uk-UA" sz="1600" dirty="0" smtClean="0">
                <a:solidFill>
                  <a:schemeClr val="bg2">
                    <a:lumMod val="10000"/>
                  </a:schemeClr>
                </a:solidFill>
                <a:latin typeface="Bookman Old Style" panose="02050604050505020204" pitchFamily="18" charset="0"/>
                <a:cs typeface="Times New Roman" panose="02020603050405020304" pitchFamily="18" charset="0"/>
              </a:rPr>
              <a:t>Вдосконалено математичну модель процесу зчитування даних у середовищі багатошарового ФЛ диска. Показано, що задача пошуку оптимальних параметрів багатошарового ФЛ носія довготермінового збереження даних може бути зведена до математичної задачі пошуку глобальних максимумів цільових функцій інформаційної ємності на надійності відтворення даних. Розроблено методи побудови багатошарових ФЛ-носіїв, а також визначено оптимальні параметри їх структури. Проведено аналіз ефективності застосування у багатошаровому ФЛ-записі маркерних шарів, а також метод поєднання багатошарового ФЛ-запису та багаторівневого запису. </a:t>
            </a:r>
          </a:p>
          <a:p>
            <a:pPr marL="342900" indent="-342900" algn="just">
              <a:buFont typeface="+mj-lt"/>
              <a:buAutoNum type="arabicPeriod"/>
            </a:pPr>
            <a:r>
              <a:rPr lang="uk-UA" sz="1600" dirty="0" smtClean="0">
                <a:solidFill>
                  <a:schemeClr val="bg2">
                    <a:lumMod val="10000"/>
                  </a:schemeClr>
                </a:solidFill>
                <a:latin typeface="Bookman Old Style" panose="02050604050505020204" pitchFamily="18" charset="0"/>
                <a:cs typeface="Times New Roman" panose="02020603050405020304" pitchFamily="18" charset="0"/>
              </a:rPr>
              <a:t>Запропоновано базову схему визначення загальної кількості інформації після обробки даних дискретного джерела та побудовано узагальнену схему визначення діапазону значень очікуваної довжини для символьного набору дискретного джерела. Розроблено математичну модель для роботи з дискретними інформаційними джерелами. Представлена методика завадостійкої системи передачі і прийому оцифрованих даних, що включає у себе алгоритм визначення блочного коду для дискретного каналу та математичну модель декодування лінійного коду.</a:t>
            </a:r>
            <a:endParaRPr lang="uk-UA" sz="1600" dirty="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buFont typeface="+mj-lt"/>
              <a:buAutoNum type="arabicPeriod"/>
            </a:pPr>
            <a:r>
              <a:rPr lang="uk-UA" sz="1600" dirty="0" smtClean="0">
                <a:solidFill>
                  <a:schemeClr val="bg2">
                    <a:lumMod val="10000"/>
                  </a:schemeClr>
                </a:solidFill>
                <a:latin typeface="Bookman Old Style" panose="02050604050505020204" pitchFamily="18" charset="0"/>
                <a:cs typeface="Times New Roman" panose="02020603050405020304" pitchFamily="18" charset="0"/>
              </a:rPr>
              <a:t>Розроблено оптичні схеми для зчитування данних з сапфірового носія. Запропоновано метод компенсації аберацій з використанням пластини одноосного позитивного кристалу. Розраховано значення товщини сапфірової підкладки і компенсатора для різних матеріалів носія та компенсатора.</a:t>
            </a:r>
          </a:p>
        </p:txBody>
      </p:sp>
    </p:spTree>
    <p:extLst>
      <p:ext uri="{BB962C8B-B14F-4D97-AF65-F5344CB8AC3E}">
        <p14:creationId xmlns:p14="http://schemas.microsoft.com/office/powerpoint/2010/main" val="3491973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ОСНОВНІ РЕЗУЛЬТАТИ</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22</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1" name="Прямоугольник 10"/>
          <p:cNvSpPr/>
          <p:nvPr/>
        </p:nvSpPr>
        <p:spPr>
          <a:xfrm>
            <a:off x="263352" y="1124744"/>
            <a:ext cx="8557120" cy="5509200"/>
          </a:xfrm>
          <a:prstGeom prst="rect">
            <a:avLst/>
          </a:prstGeom>
        </p:spPr>
        <p:txBody>
          <a:bodyPr wrap="square">
            <a:spAutoFit/>
          </a:bodyPr>
          <a:lstStyle/>
          <a:p>
            <a:pPr marL="342900" indent="-342900" algn="just">
              <a:buFont typeface="+mj-lt"/>
              <a:buAutoNum type="arabicPeriod" startAt="4"/>
            </a:pPr>
            <a:r>
              <a:rPr lang="uk-UA" sz="1600" dirty="0" smtClean="0">
                <a:solidFill>
                  <a:schemeClr val="bg2">
                    <a:lumMod val="10000"/>
                  </a:schemeClr>
                </a:solidFill>
                <a:latin typeface="Bookman Old Style" panose="02050604050505020204" pitchFamily="18" charset="0"/>
                <a:cs typeface="Times New Roman" panose="02020603050405020304" pitchFamily="18" charset="0"/>
              </a:rPr>
              <a:t>Розроблено </a:t>
            </a:r>
            <a:r>
              <a:rPr lang="uk-UA" sz="1600" dirty="0">
                <a:solidFill>
                  <a:schemeClr val="bg2">
                    <a:lumMod val="10000"/>
                  </a:schemeClr>
                </a:solidFill>
                <a:latin typeface="Bookman Old Style" panose="02050604050505020204" pitchFamily="18" charset="0"/>
                <a:cs typeface="Times New Roman" panose="02020603050405020304" pitchFamily="18" charset="0"/>
              </a:rPr>
              <a:t>математичну модель, що визначає механічні характеристики сапфірового диску під час зчитування та у випадку зовнішнього впливу. Розраховано внутрішні напруження та зсув матеріалу в залежності від швидкості зчитування даних. </a:t>
            </a:r>
            <a:r>
              <a:rPr lang="uk-UA" sz="1600" dirty="0" smtClean="0">
                <a:solidFill>
                  <a:schemeClr val="bg2">
                    <a:lumMod val="10000"/>
                  </a:schemeClr>
                </a:solidFill>
                <a:latin typeface="Bookman Old Style" panose="02050604050505020204" pitchFamily="18" charset="0"/>
                <a:cs typeface="Times New Roman" panose="02020603050405020304" pitchFamily="18" charset="0"/>
              </a:rPr>
              <a:t>Розраховано, що при падінні сапфірового диску на ребро найбільші напруження виникають у точці дотику поверхні, на яку диск падає, а сам зсув можна апроксимувати лінійною функцією. </a:t>
            </a:r>
          </a:p>
          <a:p>
            <a:pPr marL="342900" indent="-342900" algn="just">
              <a:buFont typeface="+mj-lt"/>
              <a:buAutoNum type="arabicPeriod" startAt="4"/>
            </a:pPr>
            <a:r>
              <a:rPr lang="uk-UA" sz="1600" dirty="0" smtClean="0">
                <a:solidFill>
                  <a:schemeClr val="bg2">
                    <a:lumMod val="10000"/>
                  </a:schemeClr>
                </a:solidFill>
                <a:latin typeface="Bookman Old Style" panose="02050604050505020204" pitchFamily="18" charset="0"/>
                <a:cs typeface="Times New Roman" panose="02020603050405020304" pitchFamily="18" charset="0"/>
              </a:rPr>
              <a:t>Відпрацьовано режим оптичного запису даних на скляні та сапфірові підкладки оптичних носіїв довготермінового збереження даних. Визначено вимоги до вибору режимів запису даних на оптичні диски, які призначені для подальшого плазмохімічного травлення підкладок носіїв з метою формування мікрорельєфних структур на поверхні підкладок. Отримано результати досліджень з хімічного травлення шарів хрому, </a:t>
            </a:r>
            <a:r>
              <a:rPr lang="uk-UA" sz="1600" dirty="0" err="1" smtClean="0">
                <a:solidFill>
                  <a:schemeClr val="bg2">
                    <a:lumMod val="10000"/>
                  </a:schemeClr>
                </a:solidFill>
                <a:latin typeface="Bookman Old Style" panose="02050604050505020204" pitchFamily="18" charset="0"/>
                <a:cs typeface="Times New Roman" panose="02020603050405020304" pitchFamily="18" charset="0"/>
              </a:rPr>
              <a:t>плазмо-хімічного</a:t>
            </a:r>
            <a:r>
              <a:rPr lang="uk-UA" sz="1600" dirty="0" smtClean="0">
                <a:solidFill>
                  <a:schemeClr val="bg2">
                    <a:lumMod val="10000"/>
                  </a:schemeClr>
                </a:solidFill>
                <a:latin typeface="Bookman Old Style" panose="02050604050505020204" pitchFamily="18" charset="0"/>
                <a:cs typeface="Times New Roman" panose="02020603050405020304" pitchFamily="18" charset="0"/>
              </a:rPr>
              <a:t> травлення дисків з сапфіровими підкладками, результати запису даних на диски з скляними і сапфіровими підкладками.</a:t>
            </a:r>
          </a:p>
          <a:p>
            <a:pPr marL="342900" indent="-342900" algn="just">
              <a:buFont typeface="+mj-lt"/>
              <a:buAutoNum type="arabicPeriod" startAt="4"/>
            </a:pPr>
            <a:r>
              <a:rPr lang="uk-UA" sz="1600" dirty="0" smtClean="0">
                <a:solidFill>
                  <a:schemeClr val="bg2">
                    <a:lumMod val="10000"/>
                  </a:schemeClr>
                </a:solidFill>
                <a:latin typeface="Bookman Old Style" panose="02050604050505020204" pitchFamily="18" charset="0"/>
                <a:cs typeface="Times New Roman" panose="02020603050405020304" pitchFamily="18" charset="0"/>
              </a:rPr>
              <a:t>Побудовано </a:t>
            </a:r>
            <a:r>
              <a:rPr lang="uk-UA" sz="1600" dirty="0">
                <a:solidFill>
                  <a:schemeClr val="bg2">
                    <a:lumMod val="10000"/>
                  </a:schemeClr>
                </a:solidFill>
                <a:latin typeface="Bookman Old Style" panose="02050604050505020204" pitchFamily="18" charset="0"/>
                <a:cs typeface="Times New Roman" panose="02020603050405020304" pitchFamily="18" charset="0"/>
              </a:rPr>
              <a:t>математичну модель прискореного старіння оптичних дисків довготермінового зберігання інформації та вказано методологічні рекомендації по її вдосконаленню.</a:t>
            </a:r>
          </a:p>
          <a:p>
            <a:pPr marL="342900" indent="-342900" algn="just">
              <a:buFont typeface="+mj-lt"/>
              <a:buAutoNum type="arabicPeriod" startAt="4"/>
            </a:pPr>
            <a:r>
              <a:rPr lang="uk-UA" sz="1600" dirty="0" smtClean="0">
                <a:solidFill>
                  <a:schemeClr val="bg2">
                    <a:lumMod val="10000"/>
                  </a:schemeClr>
                </a:solidFill>
                <a:latin typeface="Bookman Old Style" panose="02050604050505020204" pitchFamily="18" charset="0"/>
                <a:cs typeface="Times New Roman" panose="02020603050405020304" pitchFamily="18" charset="0"/>
              </a:rPr>
              <a:t>Визначено </a:t>
            </a:r>
            <a:r>
              <a:rPr lang="uk-UA" sz="1600" dirty="0">
                <a:solidFill>
                  <a:schemeClr val="bg2">
                    <a:lumMod val="10000"/>
                  </a:schemeClr>
                </a:solidFill>
                <a:latin typeface="Bookman Old Style" panose="02050604050505020204" pitchFamily="18" charset="0"/>
                <a:cs typeface="Times New Roman" panose="02020603050405020304" pitchFamily="18" charset="0"/>
              </a:rPr>
              <a:t>вимоги до маскуючого шару, досліджено підхід, що дозволяє забезпечити високу чутливість даного шару до дії активного опромінення, високу стійкість до плазмохімічного травлення, незначну дефектність, високу контрастність та низьку чутливість до зміни параметрів технологічного процесу.</a:t>
            </a:r>
          </a:p>
        </p:txBody>
      </p:sp>
    </p:spTree>
    <p:extLst>
      <p:ext uri="{BB962C8B-B14F-4D97-AF65-F5344CB8AC3E}">
        <p14:creationId xmlns:p14="http://schemas.microsoft.com/office/powerpoint/2010/main" val="3796488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(МОНОГРАФІЇ)</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23</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1" name="Прямоугольник 10"/>
          <p:cNvSpPr/>
          <p:nvPr/>
        </p:nvSpPr>
        <p:spPr>
          <a:xfrm>
            <a:off x="263352" y="1124744"/>
            <a:ext cx="8557120" cy="5948808"/>
          </a:xfrm>
          <a:prstGeom prst="rect">
            <a:avLst/>
          </a:prstGeom>
        </p:spPr>
        <p:txBody>
          <a:bodyPr wrap="square">
            <a:spAutoFit/>
          </a:bodyPr>
          <a:lstStyle/>
          <a:p>
            <a:pPr marL="342900" indent="-342900" algn="just">
              <a:buFont typeface="+mj-lt"/>
              <a:buAutoNum type="arabicPeriod"/>
            </a:pPr>
            <a:r>
              <a:rPr lang="en-US" dirty="0" smtClean="0">
                <a:solidFill>
                  <a:schemeClr val="bg2">
                    <a:lumMod val="10000"/>
                  </a:schemeClr>
                </a:solidFill>
                <a:latin typeface="Bookman Old Style" panose="02050604050505020204" pitchFamily="18" charset="0"/>
                <a:cs typeface="Times New Roman" panose="02020603050405020304" pitchFamily="18" charset="0"/>
              </a:rPr>
              <a:t>V.V</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Petrov</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Zichun</a:t>
            </a:r>
            <a:r>
              <a:rPr lang="en-US" dirty="0">
                <a:solidFill>
                  <a:schemeClr val="bg2">
                    <a:lumMod val="10000"/>
                  </a:schemeClr>
                </a:solidFill>
                <a:latin typeface="Bookman Old Style" panose="02050604050505020204" pitchFamily="18" charset="0"/>
                <a:cs typeface="Times New Roman" panose="02020603050405020304" pitchFamily="18" charset="0"/>
              </a:rPr>
              <a:t> Le., A.A. </a:t>
            </a:r>
            <a:r>
              <a:rPr lang="en-US" dirty="0" err="1">
                <a:solidFill>
                  <a:schemeClr val="bg2">
                    <a:lumMod val="10000"/>
                  </a:schemeClr>
                </a:solidFill>
                <a:latin typeface="Bookman Old Style" panose="02050604050505020204" pitchFamily="18" charset="0"/>
                <a:cs typeface="Times New Roman" panose="02020603050405020304" pitchFamily="18" charset="0"/>
              </a:rPr>
              <a:t>Kryuchyn</a:t>
            </a:r>
            <a:r>
              <a:rPr lang="en-US" dirty="0">
                <a:solidFill>
                  <a:schemeClr val="bg2">
                    <a:lumMod val="10000"/>
                  </a:schemeClr>
                </a:solidFill>
                <a:latin typeface="Bookman Old Style" panose="02050604050505020204" pitchFamily="18" charset="0"/>
                <a:cs typeface="Times New Roman" panose="02020603050405020304" pitchFamily="18" charset="0"/>
              </a:rPr>
              <a:t>, S.M. </a:t>
            </a:r>
            <a:r>
              <a:rPr lang="en-US" dirty="0" err="1">
                <a:solidFill>
                  <a:schemeClr val="bg2">
                    <a:lumMod val="10000"/>
                  </a:schemeClr>
                </a:solidFill>
                <a:latin typeface="Bookman Old Style" panose="02050604050505020204" pitchFamily="18" charset="0"/>
                <a:cs typeface="Times New Roman" panose="02020603050405020304" pitchFamily="18" charset="0"/>
              </a:rPr>
              <a:t>Shanoylo</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M.Fu</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Ie.V</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Beliak</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D.Yu</a:t>
            </a:r>
            <a:r>
              <a:rPr lang="en-US" dirty="0">
                <a:solidFill>
                  <a:schemeClr val="bg2">
                    <a:lumMod val="10000"/>
                  </a:schemeClr>
                </a:solidFill>
                <a:latin typeface="Bookman Old Style" panose="02050604050505020204" pitchFamily="18" charset="0"/>
                <a:cs typeface="Times New Roman" panose="02020603050405020304" pitchFamily="18" charset="0"/>
              </a:rPr>
              <a:t>. Manko, A.S. </a:t>
            </a:r>
            <a:r>
              <a:rPr lang="en-US" dirty="0" err="1">
                <a:solidFill>
                  <a:schemeClr val="bg2">
                    <a:lumMod val="10000"/>
                  </a:schemeClr>
                </a:solidFill>
                <a:latin typeface="Bookman Old Style" panose="02050604050505020204" pitchFamily="18" charset="0"/>
                <a:cs typeface="Times New Roman" panose="02020603050405020304" pitchFamily="18" charset="0"/>
              </a:rPr>
              <a:t>Lapchuk</a:t>
            </a:r>
            <a:r>
              <a:rPr lang="en-US" dirty="0">
                <a:solidFill>
                  <a:schemeClr val="bg2">
                    <a:lumMod val="10000"/>
                  </a:schemeClr>
                </a:solidFill>
                <a:latin typeface="Bookman Old Style" panose="02050604050505020204" pitchFamily="18" charset="0"/>
                <a:cs typeface="Times New Roman" panose="02020603050405020304" pitchFamily="18" charset="0"/>
              </a:rPr>
              <a:t>, E.M. </a:t>
            </a:r>
            <a:r>
              <a:rPr lang="en-US" dirty="0" err="1">
                <a:solidFill>
                  <a:schemeClr val="bg2">
                    <a:lumMod val="10000"/>
                  </a:schemeClr>
                </a:solidFill>
                <a:latin typeface="Bookman Old Style" panose="02050604050505020204" pitchFamily="18" charset="0"/>
                <a:cs typeface="Times New Roman" panose="02020603050405020304" pitchFamily="18" charset="0"/>
              </a:rPr>
              <a:t>Morozov</a:t>
            </a:r>
            <a:r>
              <a:rPr lang="en-US" dirty="0">
                <a:solidFill>
                  <a:schemeClr val="bg2">
                    <a:lumMod val="10000"/>
                  </a:schemeClr>
                </a:solidFill>
                <a:latin typeface="Bookman Old Style" panose="02050604050505020204" pitchFamily="18" charset="0"/>
                <a:cs typeface="Times New Roman" panose="02020603050405020304" pitchFamily="18" charset="0"/>
              </a:rPr>
              <a:t>. Long-term storage of digital information July 2018 DOI: 10.15407 / </a:t>
            </a:r>
            <a:r>
              <a:rPr lang="uk-UA" dirty="0">
                <a:solidFill>
                  <a:schemeClr val="bg2">
                    <a:lumMod val="10000"/>
                  </a:schemeClr>
                </a:solidFill>
                <a:latin typeface="Bookman Old Style" panose="02050604050505020204" pitchFamily="18" charset="0"/>
                <a:cs typeface="Times New Roman" panose="02020603050405020304" pitchFamily="18" charset="0"/>
              </a:rPr>
              <a:t>А</a:t>
            </a:r>
            <a:r>
              <a:rPr lang="en-US" dirty="0" err="1">
                <a:solidFill>
                  <a:schemeClr val="bg2">
                    <a:lumMod val="10000"/>
                  </a:schemeClr>
                </a:solidFill>
                <a:latin typeface="Bookman Old Style" panose="02050604050505020204" pitchFamily="18" charset="0"/>
                <a:cs typeface="Times New Roman" panose="02020603050405020304" pitchFamily="18" charset="0"/>
              </a:rPr>
              <a:t>kademperiodyka</a:t>
            </a:r>
            <a:r>
              <a:rPr lang="en-US" dirty="0">
                <a:solidFill>
                  <a:schemeClr val="bg2">
                    <a:lumMod val="10000"/>
                  </a:schemeClr>
                </a:solidFill>
                <a:latin typeface="Bookman Old Style" panose="02050604050505020204" pitchFamily="18" charset="0"/>
                <a:cs typeface="Times New Roman" panose="02020603050405020304" pitchFamily="18" charset="0"/>
              </a:rPr>
              <a:t>. 360.148ISBN: 9789663603605</a:t>
            </a:r>
            <a:r>
              <a:rPr lang="en-US"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buFont typeface="+mj-lt"/>
              <a:buAutoNum type="arabicPeriod"/>
            </a:pPr>
            <a:r>
              <a:rPr lang="uk-UA" dirty="0" smtClean="0">
                <a:solidFill>
                  <a:schemeClr val="bg2">
                    <a:lumMod val="10000"/>
                  </a:schemeClr>
                </a:solidFill>
                <a:latin typeface="Bookman Old Style" panose="02050604050505020204" pitchFamily="18" charset="0"/>
                <a:cs typeface="Times New Roman" panose="02020603050405020304" pitchFamily="18" charset="0"/>
              </a:rPr>
              <a:t>Г.Г</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Влайков</a:t>
            </a:r>
            <a:r>
              <a:rPr lang="uk-UA" dirty="0">
                <a:solidFill>
                  <a:schemeClr val="bg2">
                    <a:lumMod val="10000"/>
                  </a:schemeClr>
                </a:solidFill>
                <a:latin typeface="Bookman Old Style" panose="02050604050505020204" pitchFamily="18" charset="0"/>
                <a:cs typeface="Times New Roman" panose="02020603050405020304" pitchFamily="18" charset="0"/>
              </a:rPr>
              <a:t>, В.В. </a:t>
            </a:r>
            <a:r>
              <a:rPr lang="uk-UA" dirty="0" err="1">
                <a:solidFill>
                  <a:schemeClr val="bg2">
                    <a:lumMod val="10000"/>
                  </a:schemeClr>
                </a:solidFill>
                <a:latin typeface="Bookman Old Style" panose="02050604050505020204" pitchFamily="18" charset="0"/>
                <a:cs typeface="Times New Roman" panose="02020603050405020304" pitchFamily="18" charset="0"/>
              </a:rPr>
              <a:t>Трячанський</a:t>
            </a:r>
            <a:r>
              <a:rPr lang="uk-UA" dirty="0">
                <a:solidFill>
                  <a:schemeClr val="bg2">
                    <a:lumMod val="10000"/>
                  </a:schemeClr>
                </a:solidFill>
                <a:latin typeface="Bookman Old Style" panose="02050604050505020204" pitchFamily="18" charset="0"/>
                <a:cs typeface="Times New Roman" panose="02020603050405020304" pitchFamily="18" charset="0"/>
              </a:rPr>
              <a:t>, В.М. Коржик, А.А. Крючин, Л.Ю. </a:t>
            </a:r>
            <a:r>
              <a:rPr lang="uk-UA" dirty="0" err="1">
                <a:solidFill>
                  <a:schemeClr val="bg2">
                    <a:lumMod val="10000"/>
                  </a:schemeClr>
                </a:solidFill>
                <a:latin typeface="Bookman Old Style" panose="02050604050505020204" pitchFamily="18" charset="0"/>
                <a:cs typeface="Times New Roman" panose="02020603050405020304" pitchFamily="18" charset="0"/>
              </a:rPr>
              <a:t>Куницька</a:t>
            </a:r>
            <a:r>
              <a:rPr lang="uk-UA" dirty="0">
                <a:solidFill>
                  <a:schemeClr val="bg2">
                    <a:lumMod val="10000"/>
                  </a:schemeClr>
                </a:solidFill>
                <a:latin typeface="Bookman Old Style" panose="02050604050505020204" pitchFamily="18" charset="0"/>
                <a:cs typeface="Times New Roman" panose="02020603050405020304" pitchFamily="18" charset="0"/>
              </a:rPr>
              <a:t>, К.О. Попович, Матеріали для запису та обробки інформації / За ред. проф. Ю.А. </a:t>
            </a:r>
            <a:r>
              <a:rPr lang="uk-UA" dirty="0" err="1">
                <a:solidFill>
                  <a:schemeClr val="bg2">
                    <a:lumMod val="10000"/>
                  </a:schemeClr>
                </a:solidFill>
                <a:latin typeface="Bookman Old Style" panose="02050604050505020204" pitchFamily="18" charset="0"/>
                <a:cs typeface="Times New Roman" panose="02020603050405020304" pitchFamily="18" charset="0"/>
              </a:rPr>
              <a:t>Куницького</a:t>
            </a:r>
            <a:r>
              <a:rPr lang="uk-UA" dirty="0">
                <a:solidFill>
                  <a:schemeClr val="bg2">
                    <a:lumMod val="10000"/>
                  </a:schemeClr>
                </a:solidFill>
                <a:latin typeface="Bookman Old Style" panose="02050604050505020204" pitchFamily="18" charset="0"/>
                <a:cs typeface="Times New Roman" panose="02020603050405020304" pitchFamily="18" charset="0"/>
              </a:rPr>
              <a:t> В.: Твори, 2018.-320 с. Іл. 166, табл.4, бібл.76 назв. </a:t>
            </a:r>
            <a:r>
              <a:rPr lang="en-US" dirty="0">
                <a:solidFill>
                  <a:schemeClr val="bg2">
                    <a:lumMod val="10000"/>
                  </a:schemeClr>
                </a:solidFill>
                <a:latin typeface="Bookman Old Style" panose="02050604050505020204" pitchFamily="18" charset="0"/>
                <a:cs typeface="Times New Roman" panose="02020603050405020304" pitchFamily="18" charset="0"/>
              </a:rPr>
              <a:t>ISBN 978-617-7121-93-9</a:t>
            </a:r>
            <a:r>
              <a:rPr lang="en-US"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buFont typeface="+mj-lt"/>
              <a:buAutoNum type="arabicPeriod"/>
            </a:pPr>
            <a:r>
              <a:rPr lang="uk-UA" dirty="0" smtClean="0">
                <a:solidFill>
                  <a:schemeClr val="bg2">
                    <a:lumMod val="10000"/>
                  </a:schemeClr>
                </a:solidFill>
                <a:latin typeface="Bookman Old Style" panose="02050604050505020204" pitchFamily="18" charset="0"/>
                <a:cs typeface="Times New Roman" panose="02020603050405020304" pitchFamily="18" charset="0"/>
              </a:rPr>
              <a:t>Коржик </a:t>
            </a:r>
            <a:r>
              <a:rPr lang="uk-UA" dirty="0">
                <a:solidFill>
                  <a:schemeClr val="bg2">
                    <a:lumMod val="10000"/>
                  </a:schemeClr>
                </a:solidFill>
                <a:latin typeface="Bookman Old Style" panose="02050604050505020204" pitchFamily="18" charset="0"/>
                <a:cs typeface="Times New Roman" panose="02020603050405020304" pitchFamily="18" charset="0"/>
              </a:rPr>
              <a:t>В.М., Крючин А.А., </a:t>
            </a:r>
            <a:r>
              <a:rPr lang="uk-UA" dirty="0" err="1">
                <a:solidFill>
                  <a:schemeClr val="bg2">
                    <a:lumMod val="10000"/>
                  </a:schemeClr>
                </a:solidFill>
                <a:latin typeface="Bookman Old Style" panose="02050604050505020204" pitchFamily="18" charset="0"/>
                <a:cs typeface="Times New Roman" panose="02020603050405020304" pitchFamily="18" charset="0"/>
              </a:rPr>
              <a:t>Куницька</a:t>
            </a:r>
            <a:r>
              <a:rPr lang="uk-UA" dirty="0">
                <a:solidFill>
                  <a:schemeClr val="bg2">
                    <a:lumMod val="10000"/>
                  </a:schemeClr>
                </a:solidFill>
                <a:latin typeface="Bookman Old Style" panose="02050604050505020204" pitchFamily="18" charset="0"/>
                <a:cs typeface="Times New Roman" panose="02020603050405020304" pitchFamily="18" charset="0"/>
              </a:rPr>
              <a:t> Л.Ю., </a:t>
            </a:r>
            <a:r>
              <a:rPr lang="uk-UA" dirty="0" err="1">
                <a:solidFill>
                  <a:schemeClr val="bg2">
                    <a:lumMod val="10000"/>
                  </a:schemeClr>
                </a:solidFill>
                <a:latin typeface="Bookman Old Style" panose="02050604050505020204" pitchFamily="18" charset="0"/>
                <a:cs typeface="Times New Roman" panose="02020603050405020304" pitchFamily="18" charset="0"/>
              </a:rPr>
              <a:t>Рубіш</a:t>
            </a:r>
            <a:r>
              <a:rPr lang="uk-UA" dirty="0">
                <a:solidFill>
                  <a:schemeClr val="bg2">
                    <a:lumMod val="10000"/>
                  </a:schemeClr>
                </a:solidFill>
                <a:latin typeface="Bookman Old Style" panose="02050604050505020204" pitchFamily="18" charset="0"/>
                <a:cs typeface="Times New Roman" panose="02020603050405020304" pitchFamily="18" charset="0"/>
              </a:rPr>
              <a:t> В.М., Попович К.О., </a:t>
            </a:r>
            <a:r>
              <a:rPr lang="uk-UA" dirty="0" err="1">
                <a:solidFill>
                  <a:schemeClr val="bg2">
                    <a:lumMod val="10000"/>
                  </a:schemeClr>
                </a:solidFill>
                <a:latin typeface="Bookman Old Style" panose="02050604050505020204" pitchFamily="18" charset="0"/>
                <a:cs typeface="Times New Roman" panose="02020603050405020304" pitchFamily="18" charset="0"/>
              </a:rPr>
              <a:t>Трачевський</a:t>
            </a:r>
            <a:r>
              <a:rPr lang="uk-UA" dirty="0">
                <a:solidFill>
                  <a:schemeClr val="bg2">
                    <a:lumMod val="10000"/>
                  </a:schemeClr>
                </a:solidFill>
                <a:latin typeface="Bookman Old Style" panose="02050604050505020204" pitchFamily="18" charset="0"/>
                <a:cs typeface="Times New Roman" panose="02020603050405020304" pitchFamily="18" charset="0"/>
              </a:rPr>
              <a:t> В.В. Матеріали та пристрої </a:t>
            </a:r>
            <a:r>
              <a:rPr lang="uk-UA" dirty="0" err="1">
                <a:solidFill>
                  <a:schemeClr val="bg2">
                    <a:lumMod val="10000"/>
                  </a:schemeClr>
                </a:solidFill>
                <a:latin typeface="Bookman Old Style" panose="02050604050505020204" pitchFamily="18" charset="0"/>
                <a:cs typeface="Times New Roman" panose="02020603050405020304" pitchFamily="18" charset="0"/>
              </a:rPr>
              <a:t>наноелектроніки</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smtClean="0">
                <a:solidFill>
                  <a:schemeClr val="bg2">
                    <a:lumMod val="10000"/>
                  </a:schemeClr>
                </a:solidFill>
                <a:latin typeface="Bookman Old Style" panose="02050604050505020204" pitchFamily="18" charset="0"/>
                <a:cs typeface="Times New Roman" panose="02020603050405020304" pitchFamily="18" charset="0"/>
              </a:rPr>
              <a:t>/ за </a:t>
            </a:r>
            <a:r>
              <a:rPr lang="uk-UA" dirty="0">
                <a:solidFill>
                  <a:schemeClr val="bg2">
                    <a:lumMod val="10000"/>
                  </a:schemeClr>
                </a:solidFill>
                <a:latin typeface="Bookman Old Style" panose="02050604050505020204" pitchFamily="18" charset="0"/>
                <a:cs typeface="Times New Roman" panose="02020603050405020304" pitchFamily="18" charset="0"/>
              </a:rPr>
              <a:t>ред. проф. Ю.А</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err="1" smtClean="0">
                <a:solidFill>
                  <a:schemeClr val="bg2">
                    <a:lumMod val="10000"/>
                  </a:schemeClr>
                </a:solidFill>
                <a:latin typeface="Bookman Old Style" panose="02050604050505020204" pitchFamily="18" charset="0"/>
                <a:cs typeface="Times New Roman" panose="02020603050405020304" pitchFamily="18" charset="0"/>
              </a:rPr>
              <a:t>Куницького</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a:solidFill>
                  <a:schemeClr val="bg2">
                    <a:lumMod val="10000"/>
                  </a:schemeClr>
                </a:solidFill>
                <a:latin typeface="Bookman Old Style" panose="02050604050505020204" pitchFamily="18" charset="0"/>
                <a:cs typeface="Times New Roman" panose="02020603050405020304" pitchFamily="18" charset="0"/>
              </a:rPr>
              <a:t>— В: Твори, 2018- 312 с.-Іл. 210, табл. 26, бібл. 212 назв. </a:t>
            </a:r>
            <a:r>
              <a:rPr lang="en-US" dirty="0">
                <a:solidFill>
                  <a:schemeClr val="bg2">
                    <a:lumMod val="10000"/>
                  </a:schemeClr>
                </a:solidFill>
                <a:latin typeface="Bookman Old Style" panose="02050604050505020204" pitchFamily="18" charset="0"/>
                <a:cs typeface="Times New Roman" panose="02020603050405020304" pitchFamily="18" charset="0"/>
              </a:rPr>
              <a:t>ISBN 978-966-02-8484-5</a:t>
            </a:r>
            <a:r>
              <a:rPr lang="en-US"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buFont typeface="+mj-lt"/>
              <a:buAutoNum type="arabicPeriod"/>
            </a:pPr>
            <a:r>
              <a:rPr lang="uk-UA" dirty="0">
                <a:solidFill>
                  <a:schemeClr val="bg2">
                    <a:lumMod val="10000"/>
                  </a:schemeClr>
                </a:solidFill>
                <a:latin typeface="Bookman Old Style" panose="02050604050505020204" pitchFamily="18" charset="0"/>
                <a:cs typeface="Times New Roman" panose="02020603050405020304" pitchFamily="18" charset="0"/>
              </a:rPr>
              <a:t>А.В. Коротун, А.А.Крючин, А.О. Коваль, В.М. </a:t>
            </a:r>
            <a:r>
              <a:rPr lang="uk-UA" dirty="0" err="1">
                <a:solidFill>
                  <a:schemeClr val="bg2">
                    <a:lumMod val="10000"/>
                  </a:schemeClr>
                </a:solidFill>
                <a:latin typeface="Bookman Old Style" panose="02050604050505020204" pitchFamily="18" charset="0"/>
                <a:cs typeface="Times New Roman" panose="02020603050405020304" pitchFamily="18" charset="0"/>
              </a:rPr>
              <a:t>Рубіш</a:t>
            </a:r>
            <a:r>
              <a:rPr lang="uk-UA" dirty="0">
                <a:solidFill>
                  <a:schemeClr val="bg2">
                    <a:lumMod val="10000"/>
                  </a:schemeClr>
                </a:solidFill>
                <a:latin typeface="Bookman Old Style" panose="02050604050505020204" pitchFamily="18" charset="0"/>
                <a:cs typeface="Times New Roman" panose="02020603050405020304" pitchFamily="18" charset="0"/>
              </a:rPr>
              <a:t>, В.В. Петров, І.М. </a:t>
            </a:r>
            <a:r>
              <a:rPr lang="uk-UA" dirty="0" err="1">
                <a:solidFill>
                  <a:schemeClr val="bg2">
                    <a:lumMod val="10000"/>
                  </a:schemeClr>
                </a:solidFill>
                <a:latin typeface="Bookman Old Style" panose="02050604050505020204" pitchFamily="18" charset="0"/>
                <a:cs typeface="Times New Roman" panose="02020603050405020304" pitchFamily="18" charset="0"/>
              </a:rPr>
              <a:t>Тітов.Нанофотонні</a:t>
            </a:r>
            <a:r>
              <a:rPr lang="uk-UA" dirty="0">
                <a:solidFill>
                  <a:schemeClr val="bg2">
                    <a:lumMod val="10000"/>
                  </a:schemeClr>
                </a:solidFill>
                <a:latin typeface="Bookman Old Style" panose="02050604050505020204" pitchFamily="18" charset="0"/>
                <a:cs typeface="Times New Roman" panose="02020603050405020304" pitchFamily="18" charset="0"/>
              </a:rPr>
              <a:t> технології. Сучасний стан і перспективи – Ужгород: ФОП </a:t>
            </a:r>
            <a:r>
              <a:rPr lang="uk-UA" dirty="0" err="1">
                <a:solidFill>
                  <a:schemeClr val="bg2">
                    <a:lumMod val="10000"/>
                  </a:schemeClr>
                </a:solidFill>
                <a:latin typeface="Bookman Old Style" panose="02050604050505020204" pitchFamily="18" charset="0"/>
                <a:cs typeface="Times New Roman" panose="02020603050405020304" pitchFamily="18" charset="0"/>
              </a:rPr>
              <a:t>Сабов</a:t>
            </a:r>
            <a:r>
              <a:rPr lang="uk-UA" dirty="0">
                <a:solidFill>
                  <a:schemeClr val="bg2">
                    <a:lumMod val="10000"/>
                  </a:schemeClr>
                </a:solidFill>
                <a:latin typeface="Bookman Old Style" panose="02050604050505020204" pitchFamily="18" charset="0"/>
                <a:cs typeface="Times New Roman" panose="02020603050405020304" pitchFamily="18" charset="0"/>
              </a:rPr>
              <a:t> А.М., 2019 – 488 с</a:t>
            </a:r>
            <a:r>
              <a:rPr lang="uk-UA" dirty="0" smtClean="0">
                <a:solidFill>
                  <a:schemeClr val="bg2">
                    <a:lumMod val="10000"/>
                  </a:schemeClr>
                </a:solidFill>
                <a:latin typeface="Bookman Old Style" panose="02050604050505020204" pitchFamily="18" charset="0"/>
                <a:cs typeface="Times New Roman" panose="02020603050405020304" pitchFamily="18" charset="0"/>
              </a:rPr>
              <a:t>.</a:t>
            </a:r>
          </a:p>
          <a:p>
            <a:pPr marL="342900" indent="-342900" algn="just">
              <a:buFont typeface="+mj-lt"/>
              <a:buAutoNum type="arabicPeriod"/>
            </a:pPr>
            <a:r>
              <a:rPr lang="uk-UA" dirty="0">
                <a:solidFill>
                  <a:schemeClr val="bg2">
                    <a:lumMod val="10000"/>
                  </a:schemeClr>
                </a:solidFill>
                <a:latin typeface="Bookman Old Style" panose="02050604050505020204" pitchFamily="18" charset="0"/>
                <a:cs typeface="Times New Roman" panose="02020603050405020304" pitchFamily="18" charset="0"/>
              </a:rPr>
              <a:t>Коротун А.В., Коржик В.М., </a:t>
            </a:r>
            <a:r>
              <a:rPr lang="uk-UA" dirty="0" err="1">
                <a:solidFill>
                  <a:schemeClr val="bg2">
                    <a:lumMod val="10000"/>
                  </a:schemeClr>
                </a:solidFill>
                <a:latin typeface="Bookman Old Style" panose="02050604050505020204" pitchFamily="18" charset="0"/>
                <a:cs typeface="Times New Roman" panose="02020603050405020304" pitchFamily="18" charset="0"/>
              </a:rPr>
              <a:t>Рубіш</a:t>
            </a:r>
            <a:r>
              <a:rPr lang="uk-UA" dirty="0">
                <a:solidFill>
                  <a:schemeClr val="bg2">
                    <a:lumMod val="10000"/>
                  </a:schemeClr>
                </a:solidFill>
                <a:latin typeface="Bookman Old Style" panose="02050604050505020204" pitchFamily="18" charset="0"/>
                <a:cs typeface="Times New Roman" panose="02020603050405020304" pitchFamily="18" charset="0"/>
              </a:rPr>
              <a:t> В.М., Петров В.В., Крючин А.А., Смирнова Н. А., </a:t>
            </a:r>
            <a:r>
              <a:rPr lang="uk-UA" dirty="0" err="1">
                <a:solidFill>
                  <a:schemeClr val="bg2">
                    <a:lumMod val="10000"/>
                  </a:schemeClr>
                </a:solidFill>
                <a:latin typeface="Bookman Old Style" panose="02050604050505020204" pitchFamily="18" charset="0"/>
                <a:cs typeface="Times New Roman" panose="02020603050405020304" pitchFamily="18" charset="0"/>
              </a:rPr>
              <a:t>Погосов</a:t>
            </a:r>
            <a:r>
              <a:rPr lang="uk-UA" dirty="0">
                <a:solidFill>
                  <a:schemeClr val="bg2">
                    <a:lumMod val="10000"/>
                  </a:schemeClr>
                </a:solidFill>
                <a:latin typeface="Bookman Old Style" panose="02050604050505020204" pitchFamily="18" charset="0"/>
                <a:cs typeface="Times New Roman" panose="02020603050405020304" pitchFamily="18" charset="0"/>
              </a:rPr>
              <a:t> В.В. Вступ до </a:t>
            </a:r>
            <a:r>
              <a:rPr lang="uk-UA" dirty="0" err="1">
                <a:solidFill>
                  <a:schemeClr val="bg2">
                    <a:lumMod val="10000"/>
                  </a:schemeClr>
                </a:solidFill>
                <a:latin typeface="Bookman Old Style" panose="02050604050505020204" pitchFamily="18" charset="0"/>
                <a:cs typeface="Times New Roman" panose="02020603050405020304" pitchFamily="18" charset="0"/>
              </a:rPr>
              <a:t>нанометрології</a:t>
            </a:r>
            <a:r>
              <a:rPr lang="uk-UA" dirty="0">
                <a:solidFill>
                  <a:schemeClr val="bg2">
                    <a:lumMod val="10000"/>
                  </a:schemeClr>
                </a:solidFill>
                <a:latin typeface="Bookman Old Style" panose="02050604050505020204" pitchFamily="18" charset="0"/>
                <a:cs typeface="Times New Roman" panose="02020603050405020304" pitchFamily="18" charset="0"/>
              </a:rPr>
              <a:t> / за ред. проф. Ю. А. </a:t>
            </a:r>
            <a:r>
              <a:rPr lang="uk-UA" dirty="0" err="1">
                <a:solidFill>
                  <a:schemeClr val="bg2">
                    <a:lumMod val="10000"/>
                  </a:schemeClr>
                </a:solidFill>
                <a:latin typeface="Bookman Old Style" panose="02050604050505020204" pitchFamily="18" charset="0"/>
                <a:cs typeface="Times New Roman" panose="02020603050405020304" pitchFamily="18" charset="0"/>
              </a:rPr>
              <a:t>Куницького</a:t>
            </a:r>
            <a:r>
              <a:rPr lang="uk-UA" dirty="0">
                <a:solidFill>
                  <a:schemeClr val="bg2">
                    <a:lumMod val="10000"/>
                  </a:schemeClr>
                </a:solidFill>
                <a:latin typeface="Bookman Old Style" panose="02050604050505020204" pitchFamily="18" charset="0"/>
                <a:cs typeface="Times New Roman" panose="02020603050405020304" pitchFamily="18" charset="0"/>
              </a:rPr>
              <a:t>. – Ужгород.: Видавництво </a:t>
            </a:r>
            <a:r>
              <a:rPr lang="uk-UA" dirty="0" err="1">
                <a:solidFill>
                  <a:schemeClr val="bg2">
                    <a:lumMod val="10000"/>
                  </a:schemeClr>
                </a:solidFill>
                <a:latin typeface="Bookman Old Style" panose="02050604050505020204" pitchFamily="18" charset="0"/>
                <a:cs typeface="Times New Roman" panose="02020603050405020304" pitchFamily="18" charset="0"/>
              </a:rPr>
              <a:t>УжНУ</a:t>
            </a:r>
            <a:r>
              <a:rPr lang="uk-UA" dirty="0">
                <a:solidFill>
                  <a:schemeClr val="bg2">
                    <a:lumMod val="10000"/>
                  </a:schemeClr>
                </a:solidFill>
                <a:latin typeface="Bookman Old Style" panose="02050604050505020204" pitchFamily="18" charset="0"/>
                <a:cs typeface="Times New Roman" panose="02020603050405020304" pitchFamily="18" charset="0"/>
              </a:rPr>
              <a:t> «Говерла», 2017. –  306 с. (Ум. друк. арк. 17,8.  Обл.-вид. арк. 15,8). – Тираж 150 прим. – </a:t>
            </a:r>
            <a:r>
              <a:rPr lang="en-US" dirty="0">
                <a:solidFill>
                  <a:schemeClr val="bg2">
                    <a:lumMod val="10000"/>
                  </a:schemeClr>
                </a:solidFill>
                <a:latin typeface="Bookman Old Style" panose="02050604050505020204" pitchFamily="18" charset="0"/>
                <a:cs typeface="Times New Roman" panose="02020603050405020304" pitchFamily="18" charset="0"/>
              </a:rPr>
              <a:t>ISBN 978-966-02-8401-2</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lnSpc>
                <a:spcPct val="125000"/>
              </a:lnSpc>
              <a:buFont typeface="+mj-lt"/>
              <a:buAutoNum type="arabicPeriod"/>
            </a:pPr>
            <a:endParaRPr lang="uk-UA" dirty="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568619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(СТАТТІ: 2017-2018)</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24</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632311"/>
          </a:xfrm>
          <a:prstGeom prst="rect">
            <a:avLst/>
          </a:prstGeom>
        </p:spPr>
        <p:txBody>
          <a:bodyPr wrap="square">
            <a:spAutoFit/>
          </a:bodyPr>
          <a:lstStyle/>
          <a:p>
            <a:pPr marL="342900" indent="-342900" algn="just">
              <a:buFont typeface="+mj-lt"/>
              <a:buAutoNum type="arabicPeriod"/>
            </a:pPr>
            <a:r>
              <a:rPr lang="en-US" dirty="0" smtClean="0">
                <a:solidFill>
                  <a:schemeClr val="bg2">
                    <a:lumMod val="10000"/>
                  </a:schemeClr>
                </a:solidFill>
                <a:latin typeface="Bookman Old Style" panose="02050604050505020204" pitchFamily="18" charset="0"/>
                <a:cs typeface="Times New Roman" panose="02020603050405020304" pitchFamily="18" charset="0"/>
              </a:rPr>
              <a:t>Manko </a:t>
            </a:r>
            <a:r>
              <a:rPr lang="en-US" dirty="0" err="1">
                <a:solidFill>
                  <a:schemeClr val="bg2">
                    <a:lumMod val="10000"/>
                  </a:schemeClr>
                </a:solidFill>
                <a:latin typeface="Bookman Old Style" panose="02050604050505020204" pitchFamily="18" charset="0"/>
                <a:cs typeface="Times New Roman" panose="02020603050405020304" pitchFamily="18" charset="0"/>
              </a:rPr>
              <a:t>D.Yu</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Beliak</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Ie.V</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Morozov</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Ye.M</a:t>
            </a:r>
            <a:r>
              <a:rPr lang="en-US" dirty="0">
                <a:solidFill>
                  <a:schemeClr val="bg2">
                    <a:lumMod val="10000"/>
                  </a:schemeClr>
                </a:solidFill>
                <a:latin typeface="Bookman Old Style" panose="02050604050505020204" pitchFamily="18" charset="0"/>
                <a:cs typeface="Times New Roman" panose="02020603050405020304" pitchFamily="18" charset="0"/>
              </a:rPr>
              <a:t>. Problems of long-term data storage. Data Rec., Storage &amp; Processing. 2017. Vol. 19 N 2. P. 3-10</a:t>
            </a:r>
            <a:r>
              <a:rPr lang="en-US"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buFont typeface="+mj-lt"/>
              <a:buAutoNum type="arabicPeriod"/>
            </a:pPr>
            <a:r>
              <a:rPr lang="en-US" dirty="0" err="1" smtClean="0">
                <a:solidFill>
                  <a:schemeClr val="bg2">
                    <a:lumMod val="10000"/>
                  </a:schemeClr>
                </a:solidFill>
                <a:latin typeface="Bookman Old Style" panose="02050604050505020204" pitchFamily="18" charset="0"/>
                <a:cs typeface="Times New Roman" panose="02020603050405020304" pitchFamily="18" charset="0"/>
              </a:rPr>
              <a:t>Kryuchyn</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a:solidFill>
                  <a:schemeClr val="bg2">
                    <a:lumMod val="10000"/>
                  </a:schemeClr>
                </a:solidFill>
                <a:latin typeface="Bookman Old Style" panose="02050604050505020204" pitchFamily="18" charset="0"/>
                <a:cs typeface="Times New Roman" panose="02020603050405020304" pitchFamily="18" charset="0"/>
              </a:rPr>
              <a:t>A.A., </a:t>
            </a:r>
            <a:r>
              <a:rPr lang="en-US" dirty="0" err="1">
                <a:solidFill>
                  <a:schemeClr val="bg2">
                    <a:lumMod val="10000"/>
                  </a:schemeClr>
                </a:solidFill>
                <a:latin typeface="Bookman Old Style" panose="02050604050505020204" pitchFamily="18" charset="0"/>
                <a:cs typeface="Times New Roman" panose="02020603050405020304" pitchFamily="18" charset="0"/>
              </a:rPr>
              <a:t>Petrov</a:t>
            </a:r>
            <a:r>
              <a:rPr lang="en-US" dirty="0">
                <a:solidFill>
                  <a:schemeClr val="bg2">
                    <a:lumMod val="10000"/>
                  </a:schemeClr>
                </a:solidFill>
                <a:latin typeface="Bookman Old Style" panose="02050604050505020204" pitchFamily="18" charset="0"/>
                <a:cs typeface="Times New Roman" panose="02020603050405020304" pitchFamily="18" charset="0"/>
              </a:rPr>
              <a:t> V.V., </a:t>
            </a:r>
            <a:r>
              <a:rPr lang="en-US" dirty="0" err="1">
                <a:solidFill>
                  <a:schemeClr val="bg2">
                    <a:lumMod val="10000"/>
                  </a:schemeClr>
                </a:solidFill>
                <a:latin typeface="Bookman Old Style" panose="02050604050505020204" pitchFamily="18" charset="0"/>
                <a:cs typeface="Times New Roman" panose="02020603050405020304" pitchFamily="18" charset="0"/>
              </a:rPr>
              <a:t>Rubish</a:t>
            </a:r>
            <a:r>
              <a:rPr lang="en-US" dirty="0">
                <a:solidFill>
                  <a:schemeClr val="bg2">
                    <a:lumMod val="10000"/>
                  </a:schemeClr>
                </a:solidFill>
                <a:latin typeface="Bookman Old Style" panose="02050604050505020204" pitchFamily="18" charset="0"/>
                <a:cs typeface="Times New Roman" panose="02020603050405020304" pitchFamily="18" charset="0"/>
              </a:rPr>
              <a:t> V. M., </a:t>
            </a:r>
            <a:r>
              <a:rPr lang="en-US" dirty="0" err="1">
                <a:solidFill>
                  <a:schemeClr val="bg2">
                    <a:lumMod val="10000"/>
                  </a:schemeClr>
                </a:solidFill>
                <a:latin typeface="Bookman Old Style" panose="02050604050505020204" pitchFamily="18" charset="0"/>
                <a:cs typeface="Times New Roman" panose="02020603050405020304" pitchFamily="18" charset="0"/>
              </a:rPr>
              <a:t>Trunov</a:t>
            </a:r>
            <a:r>
              <a:rPr lang="en-US" dirty="0">
                <a:solidFill>
                  <a:schemeClr val="bg2">
                    <a:lumMod val="10000"/>
                  </a:schemeClr>
                </a:solidFill>
                <a:latin typeface="Bookman Old Style" panose="02050604050505020204" pitchFamily="18" charset="0"/>
                <a:cs typeface="Times New Roman" panose="02020603050405020304" pitchFamily="18" charset="0"/>
              </a:rPr>
              <a:t> M. L., </a:t>
            </a:r>
            <a:r>
              <a:rPr lang="en-US" dirty="0" err="1">
                <a:solidFill>
                  <a:schemeClr val="bg2">
                    <a:lumMod val="10000"/>
                  </a:schemeClr>
                </a:solidFill>
                <a:latin typeface="Bookman Old Style" panose="02050604050505020204" pitchFamily="18" charset="0"/>
                <a:cs typeface="Times New Roman" panose="02020603050405020304" pitchFamily="18" charset="0"/>
              </a:rPr>
              <a:t>Lytvyn</a:t>
            </a:r>
            <a:r>
              <a:rPr lang="en-US" dirty="0">
                <a:solidFill>
                  <a:schemeClr val="bg2">
                    <a:lumMod val="10000"/>
                  </a:schemeClr>
                </a:solidFill>
                <a:latin typeface="Bookman Old Style" panose="02050604050505020204" pitchFamily="18" charset="0"/>
                <a:cs typeface="Times New Roman" panose="02020603050405020304" pitchFamily="18" charset="0"/>
              </a:rPr>
              <a:t> P. M., </a:t>
            </a:r>
            <a:r>
              <a:rPr lang="en-US" dirty="0" err="1">
                <a:solidFill>
                  <a:schemeClr val="bg2">
                    <a:lumMod val="10000"/>
                  </a:schemeClr>
                </a:solidFill>
                <a:latin typeface="Bookman Old Style" panose="02050604050505020204" pitchFamily="18" charset="0"/>
                <a:cs typeface="Times New Roman" panose="02020603050405020304" pitchFamily="18" charset="0"/>
              </a:rPr>
              <a:t>Kostyukevich</a:t>
            </a:r>
            <a:r>
              <a:rPr lang="en-US" dirty="0">
                <a:solidFill>
                  <a:schemeClr val="bg2">
                    <a:lumMod val="10000"/>
                  </a:schemeClr>
                </a:solidFill>
                <a:latin typeface="Bookman Old Style" panose="02050604050505020204" pitchFamily="18" charset="0"/>
                <a:cs typeface="Times New Roman" panose="02020603050405020304" pitchFamily="18" charset="0"/>
              </a:rPr>
              <a:t> S.A. Formation of Nanoscale Structures on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Chalcogenide</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en-US" dirty="0" smtClean="0">
                <a:solidFill>
                  <a:schemeClr val="bg2">
                    <a:lumMod val="10000"/>
                  </a:schemeClr>
                </a:solidFill>
                <a:latin typeface="Bookman Old Style" panose="02050604050505020204" pitchFamily="18" charset="0"/>
                <a:cs typeface="Times New Roman" panose="02020603050405020304" pitchFamily="18" charset="0"/>
              </a:rPr>
              <a:t>Films </a:t>
            </a:r>
            <a:r>
              <a:rPr lang="en-US" dirty="0">
                <a:solidFill>
                  <a:schemeClr val="bg2">
                    <a:lumMod val="10000"/>
                  </a:schemeClr>
                </a:solidFill>
                <a:latin typeface="Bookman Old Style" panose="02050604050505020204" pitchFamily="18" charset="0"/>
                <a:cs typeface="Times New Roman" panose="02020603050405020304" pitchFamily="18" charset="0"/>
              </a:rPr>
              <a:t>Phys. Status Solidi B 2017, 1700405 </a:t>
            </a:r>
            <a:r>
              <a:rPr lang="en-US" dirty="0" err="1">
                <a:solidFill>
                  <a:schemeClr val="bg2">
                    <a:lumMod val="10000"/>
                  </a:schemeClr>
                </a:solidFill>
                <a:latin typeface="Bookman Old Style" panose="02050604050505020204" pitchFamily="18" charset="0"/>
                <a:cs typeface="Times New Roman" panose="02020603050405020304" pitchFamily="18" charset="0"/>
              </a:rPr>
              <a:t>doi</a:t>
            </a:r>
            <a:r>
              <a:rPr lang="en-US" dirty="0">
                <a:solidFill>
                  <a:schemeClr val="bg2">
                    <a:lumMod val="10000"/>
                  </a:schemeClr>
                </a:solidFill>
                <a:latin typeface="Bookman Old Style" panose="02050604050505020204" pitchFamily="18" charset="0"/>
                <a:cs typeface="Times New Roman" panose="02020603050405020304" pitchFamily="18" charset="0"/>
              </a:rPr>
              <a:t>: 10.1002/pssb.201700405</a:t>
            </a:r>
            <a:r>
              <a:rPr lang="en-US"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buFont typeface="+mj-lt"/>
              <a:buAutoNum type="arabicPeriod"/>
            </a:pPr>
            <a:r>
              <a:rPr lang="ru-RU" dirty="0">
                <a:solidFill>
                  <a:schemeClr val="bg2">
                    <a:lumMod val="10000"/>
                  </a:schemeClr>
                </a:solidFill>
                <a:latin typeface="Bookman Old Style" panose="02050604050505020204" pitchFamily="18" charset="0"/>
                <a:cs typeface="Times New Roman" panose="02020603050405020304" pitchFamily="18" charset="0"/>
              </a:rPr>
              <a:t> 2.В. В. Петров, А. А. Крючин, С. М. </a:t>
            </a:r>
            <a:r>
              <a:rPr lang="ru-RU" dirty="0" err="1">
                <a:solidFill>
                  <a:schemeClr val="bg2">
                    <a:lumMod val="10000"/>
                  </a:schemeClr>
                </a:solidFill>
                <a:latin typeface="Bookman Old Style" panose="02050604050505020204" pitchFamily="18" charset="0"/>
                <a:cs typeface="Times New Roman" panose="02020603050405020304" pitchFamily="18" charset="0"/>
              </a:rPr>
              <a:t>Шанойло,Є</a:t>
            </a:r>
            <a:r>
              <a:rPr lang="ru-RU" dirty="0">
                <a:solidFill>
                  <a:schemeClr val="bg2">
                    <a:lumMod val="10000"/>
                  </a:schemeClr>
                </a:solidFill>
                <a:latin typeface="Bookman Old Style" panose="02050604050505020204" pitchFamily="18" charset="0"/>
                <a:cs typeface="Times New Roman" panose="02020603050405020304" pitchFamily="18" charset="0"/>
              </a:rPr>
              <a:t>. В. Беляк, О. Г. </a:t>
            </a:r>
            <a:r>
              <a:rPr lang="ru-RU" dirty="0" smtClean="0">
                <a:solidFill>
                  <a:schemeClr val="bg2">
                    <a:lumMod val="10000"/>
                  </a:schemeClr>
                </a:solidFill>
                <a:latin typeface="Bookman Old Style" panose="02050604050505020204" pitchFamily="18" charset="0"/>
                <a:cs typeface="Times New Roman" panose="02020603050405020304" pitchFamily="18" charset="0"/>
              </a:rPr>
              <a:t>Мельник. </a:t>
            </a:r>
            <a:r>
              <a:rPr lang="uk-UA" dirty="0" smtClean="0">
                <a:solidFill>
                  <a:schemeClr val="bg2">
                    <a:lumMod val="10000"/>
                  </a:schemeClr>
                </a:solidFill>
                <a:latin typeface="Bookman Old Style" panose="02050604050505020204" pitchFamily="18" charset="0"/>
                <a:cs typeface="Times New Roman" panose="02020603050405020304" pitchFamily="18" charset="0"/>
              </a:rPr>
              <a:t>Технології створення оптичних носіїв для систем довготермінового зберігання даних // Реєстрація, зберігання і обробка даних, </a:t>
            </a:r>
            <a:r>
              <a:rPr lang="ru-RU" dirty="0" smtClean="0">
                <a:solidFill>
                  <a:schemeClr val="bg2">
                    <a:lumMod val="10000"/>
                  </a:schemeClr>
                </a:solidFill>
                <a:latin typeface="Bookman Old Style" panose="02050604050505020204" pitchFamily="18" charset="0"/>
                <a:cs typeface="Times New Roman" panose="02020603050405020304" pitchFamily="18" charset="0"/>
              </a:rPr>
              <a:t>2017</a:t>
            </a:r>
            <a:r>
              <a:rPr lang="ru-RU" dirty="0">
                <a:solidFill>
                  <a:schemeClr val="bg2">
                    <a:lumMod val="10000"/>
                  </a:schemeClr>
                </a:solidFill>
                <a:latin typeface="Bookman Old Style" panose="02050604050505020204" pitchFamily="18" charset="0"/>
                <a:cs typeface="Times New Roman" panose="02020603050405020304" pitchFamily="18" charset="0"/>
              </a:rPr>
              <a:t>, Т. 19, № </a:t>
            </a:r>
            <a:r>
              <a:rPr lang="ru-RU" dirty="0" smtClean="0">
                <a:solidFill>
                  <a:schemeClr val="bg2">
                    <a:lumMod val="10000"/>
                  </a:schemeClr>
                </a:solidFill>
                <a:latin typeface="Bookman Old Style" panose="02050604050505020204" pitchFamily="18" charset="0"/>
                <a:cs typeface="Times New Roman" panose="02020603050405020304" pitchFamily="18" charset="0"/>
              </a:rPr>
              <a:t>1 c.3-13</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buFont typeface="+mj-lt"/>
              <a:buAutoNum type="arabicPeriod"/>
            </a:pPr>
            <a:r>
              <a:rPr lang="uk-UA" dirty="0" smtClean="0">
                <a:solidFill>
                  <a:schemeClr val="bg2">
                    <a:lumMod val="10000"/>
                  </a:schemeClr>
                </a:solidFill>
                <a:latin typeface="Bookman Old Style" panose="02050604050505020204" pitchFamily="18" charset="0"/>
                <a:cs typeface="Times New Roman" panose="02020603050405020304" pitchFamily="18" charset="0"/>
              </a:rPr>
              <a:t>Технології </a:t>
            </a:r>
            <a:r>
              <a:rPr lang="uk-UA" dirty="0">
                <a:solidFill>
                  <a:schemeClr val="bg2">
                    <a:lumMod val="10000"/>
                  </a:schemeClr>
                </a:solidFill>
                <a:latin typeface="Bookman Old Style" panose="02050604050505020204" pitchFamily="18" charset="0"/>
                <a:cs typeface="Times New Roman" panose="02020603050405020304" pitchFamily="18" charset="0"/>
              </a:rPr>
              <a:t>створення оптичних носіїв для систем довготермінового зберігання даних / В.В. Петров, А.А. Крючин, С.М. Шанойло, Є.В. Беляк, О.Г. Мельник // Реєстрація, зберігання і обробка даних. — 2017. — Т. 19, № 3. — С. 3-12. — </a:t>
            </a:r>
            <a:r>
              <a:rPr lang="uk-UA" dirty="0" err="1">
                <a:solidFill>
                  <a:schemeClr val="bg2">
                    <a:lumMod val="10000"/>
                  </a:schemeClr>
                </a:solidFill>
                <a:latin typeface="Bookman Old Style" panose="02050604050505020204" pitchFamily="18" charset="0"/>
                <a:cs typeface="Times New Roman" panose="02020603050405020304" pitchFamily="18" charset="0"/>
              </a:rPr>
              <a:t>Бібліогр</a:t>
            </a:r>
            <a:r>
              <a:rPr lang="uk-UA" dirty="0">
                <a:solidFill>
                  <a:schemeClr val="bg2">
                    <a:lumMod val="10000"/>
                  </a:schemeClr>
                </a:solidFill>
                <a:latin typeface="Bookman Old Style" panose="02050604050505020204" pitchFamily="18" charset="0"/>
                <a:cs typeface="Times New Roman" panose="02020603050405020304" pitchFamily="18" charset="0"/>
              </a:rPr>
              <a:t>.: 34 назв. — укр.</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buFont typeface="+mj-lt"/>
              <a:buAutoNum type="arabicPeriod"/>
            </a:pPr>
            <a:r>
              <a:rPr lang="uk-UA" dirty="0" smtClean="0">
                <a:solidFill>
                  <a:schemeClr val="bg2">
                    <a:lumMod val="10000"/>
                  </a:schemeClr>
                </a:solidFill>
                <a:latin typeface="Bookman Old Style" panose="02050604050505020204" pitchFamily="18" charset="0"/>
                <a:cs typeface="Times New Roman" panose="02020603050405020304" pitchFamily="18" charset="0"/>
              </a:rPr>
              <a:t>В.В</a:t>
            </a:r>
            <a:r>
              <a:rPr lang="uk-UA" dirty="0">
                <a:solidFill>
                  <a:schemeClr val="bg2">
                    <a:lumMod val="10000"/>
                  </a:schemeClr>
                </a:solidFill>
                <a:latin typeface="Bookman Old Style" panose="02050604050505020204" pitchFamily="18" charset="0"/>
                <a:cs typeface="Times New Roman" panose="02020603050405020304" pitchFamily="18" charset="0"/>
              </a:rPr>
              <a:t>. Петров, А.А. Крючин, Є.В. Беляк, О.В. Шиховець. Носії довготермінового зберігання даних // Реєстрація, зберігання і обробка даних, 2018, Т. 20, № 3, </a:t>
            </a:r>
            <a:r>
              <a:rPr lang="en-US" dirty="0">
                <a:solidFill>
                  <a:schemeClr val="bg2">
                    <a:lumMod val="10000"/>
                  </a:schemeClr>
                </a:solidFill>
                <a:latin typeface="Bookman Old Style" panose="02050604050505020204" pitchFamily="18" charset="0"/>
                <a:cs typeface="Times New Roman" panose="02020603050405020304" pitchFamily="18" charset="0"/>
              </a:rPr>
              <a:t>c. 3-13</a:t>
            </a:r>
            <a:r>
              <a:rPr lang="en-US"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buFont typeface="+mj-lt"/>
              <a:buAutoNum type="arabicPeriod"/>
            </a:pPr>
            <a:r>
              <a:rPr lang="ru-RU" dirty="0" smtClean="0">
                <a:solidFill>
                  <a:schemeClr val="bg2">
                    <a:lumMod val="10000"/>
                  </a:schemeClr>
                </a:solidFill>
                <a:latin typeface="Bookman Old Style" panose="02050604050505020204" pitchFamily="18" charset="0"/>
                <a:cs typeface="Times New Roman" panose="02020603050405020304" pitchFamily="18" charset="0"/>
              </a:rPr>
              <a:t>П.С</a:t>
            </a:r>
            <a:r>
              <a:rPr lang="ru-RU" dirty="0">
                <a:solidFill>
                  <a:schemeClr val="bg2">
                    <a:lumMod val="10000"/>
                  </a:schemeClr>
                </a:solidFill>
                <a:latin typeface="Bookman Old Style" panose="02050604050505020204" pitchFamily="18" charset="0"/>
                <a:cs typeface="Times New Roman" panose="02020603050405020304" pitchFamily="18" charset="0"/>
              </a:rPr>
              <a:t>. </a:t>
            </a:r>
            <a:r>
              <a:rPr lang="uk-UA" dirty="0" smtClean="0">
                <a:solidFill>
                  <a:schemeClr val="bg2">
                    <a:lumMod val="10000"/>
                  </a:schemeClr>
                </a:solidFill>
                <a:latin typeface="Bookman Old Style" panose="02050604050505020204" pitchFamily="18" charset="0"/>
                <a:cs typeface="Times New Roman" panose="02020603050405020304" pitchFamily="18" charset="0"/>
              </a:rPr>
              <a:t>Анікін, Є.В. Беляк Застосування наноструктурованих люмінофорів у системах об’ємного оптичного запису // Реєстрація, зберігання і обробка даних, 2018, Т. 20, № 4, c. 3-13</a:t>
            </a:r>
            <a:r>
              <a:rPr lang="ru-RU" dirty="0" smtClean="0">
                <a:solidFill>
                  <a:schemeClr val="bg2">
                    <a:lumMod val="10000"/>
                  </a:schemeClr>
                </a:solidFill>
                <a:latin typeface="Bookman Old Style" panose="02050604050505020204" pitchFamily="18" charset="0"/>
                <a:cs typeface="Times New Roman" panose="02020603050405020304" pitchFamily="18" charset="0"/>
              </a:rPr>
              <a:t>.</a:t>
            </a:r>
          </a:p>
        </p:txBody>
      </p:sp>
    </p:spTree>
    <p:extLst>
      <p:ext uri="{BB962C8B-B14F-4D97-AF65-F5344CB8AC3E}">
        <p14:creationId xmlns:p14="http://schemas.microsoft.com/office/powerpoint/2010/main" val="3774046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(СТАТТІ 2018-2019)</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25</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632311"/>
          </a:xfrm>
          <a:prstGeom prst="rect">
            <a:avLst/>
          </a:prstGeom>
        </p:spPr>
        <p:txBody>
          <a:bodyPr wrap="square">
            <a:spAutoFit/>
          </a:bodyPr>
          <a:lstStyle/>
          <a:p>
            <a:pPr marL="342900" indent="-342900" algn="just">
              <a:buFont typeface="+mj-lt"/>
              <a:buAutoNum type="arabicPeriod" startAt="7"/>
            </a:pPr>
            <a:r>
              <a:rPr lang="ru-RU" dirty="0">
                <a:solidFill>
                  <a:schemeClr val="bg2">
                    <a:lumMod val="10000"/>
                  </a:schemeClr>
                </a:solidFill>
                <a:latin typeface="Bookman Old Style" panose="02050604050505020204" pitchFamily="18" charset="0"/>
                <a:cs typeface="Times New Roman" panose="02020603050405020304" pitchFamily="18" charset="0"/>
              </a:rPr>
              <a:t>А.В. </a:t>
            </a:r>
            <a:r>
              <a:rPr lang="uk-UA" dirty="0">
                <a:solidFill>
                  <a:schemeClr val="bg2">
                    <a:lumMod val="10000"/>
                  </a:schemeClr>
                </a:solidFill>
                <a:latin typeface="Bookman Old Style" panose="02050604050505020204" pitchFamily="18" charset="0"/>
                <a:cs typeface="Times New Roman" panose="02020603050405020304" pitchFamily="18" charset="0"/>
              </a:rPr>
              <a:t>Коротун, А.А.Крючин, А.О. Коваль, В.М. </a:t>
            </a:r>
            <a:r>
              <a:rPr lang="uk-UA" dirty="0" err="1">
                <a:solidFill>
                  <a:schemeClr val="bg2">
                    <a:lumMod val="10000"/>
                  </a:schemeClr>
                </a:solidFill>
                <a:latin typeface="Bookman Old Style" panose="02050604050505020204" pitchFamily="18" charset="0"/>
                <a:cs typeface="Times New Roman" panose="02020603050405020304" pitchFamily="18" charset="0"/>
              </a:rPr>
              <a:t>Рубіш</a:t>
            </a:r>
            <a:r>
              <a:rPr lang="uk-UA" dirty="0">
                <a:solidFill>
                  <a:schemeClr val="bg2">
                    <a:lumMod val="10000"/>
                  </a:schemeClr>
                </a:solidFill>
                <a:latin typeface="Bookman Old Style" panose="02050604050505020204" pitchFamily="18" charset="0"/>
                <a:cs typeface="Times New Roman" panose="02020603050405020304" pitchFamily="18" charset="0"/>
              </a:rPr>
              <a:t>, В.В. Петров, І.М. </a:t>
            </a:r>
            <a:r>
              <a:rPr lang="uk-UA" dirty="0" err="1">
                <a:solidFill>
                  <a:schemeClr val="bg2">
                    <a:lumMod val="10000"/>
                  </a:schemeClr>
                </a:solidFill>
                <a:latin typeface="Bookman Old Style" panose="02050604050505020204" pitchFamily="18" charset="0"/>
                <a:cs typeface="Times New Roman" panose="02020603050405020304" pitchFamily="18" charset="0"/>
              </a:rPr>
              <a:t>Тітов</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Нанофотонні</a:t>
            </a:r>
            <a:r>
              <a:rPr lang="uk-UA" dirty="0">
                <a:solidFill>
                  <a:schemeClr val="bg2">
                    <a:lumMod val="10000"/>
                  </a:schemeClr>
                </a:solidFill>
                <a:latin typeface="Bookman Old Style" panose="02050604050505020204" pitchFamily="18" charset="0"/>
                <a:cs typeface="Times New Roman" panose="02020603050405020304" pitchFamily="18" charset="0"/>
              </a:rPr>
              <a:t> технології. Сучасний стан і перспективи – Ужгород: ФОП </a:t>
            </a:r>
            <a:r>
              <a:rPr lang="uk-UA" dirty="0" err="1">
                <a:solidFill>
                  <a:schemeClr val="bg2">
                    <a:lumMod val="10000"/>
                  </a:schemeClr>
                </a:solidFill>
                <a:latin typeface="Bookman Old Style" panose="02050604050505020204" pitchFamily="18" charset="0"/>
                <a:cs typeface="Times New Roman" panose="02020603050405020304" pitchFamily="18" charset="0"/>
              </a:rPr>
              <a:t>Сабов</a:t>
            </a:r>
            <a:r>
              <a:rPr lang="uk-UA" dirty="0">
                <a:solidFill>
                  <a:schemeClr val="bg2">
                    <a:lumMod val="10000"/>
                  </a:schemeClr>
                </a:solidFill>
                <a:latin typeface="Bookman Old Style" panose="02050604050505020204" pitchFamily="18" charset="0"/>
                <a:cs typeface="Times New Roman" panose="02020603050405020304" pitchFamily="18" charset="0"/>
              </a:rPr>
              <a:t> А.М., 2019 – 488 с.</a:t>
            </a:r>
          </a:p>
          <a:p>
            <a:pPr marL="342900" indent="-342900" algn="just">
              <a:buFont typeface="+mj-lt"/>
              <a:buAutoNum type="arabicPeriod" startAt="7"/>
            </a:pPr>
            <a:r>
              <a:rPr lang="ru-RU" dirty="0" smtClean="0">
                <a:solidFill>
                  <a:schemeClr val="bg2">
                    <a:lumMod val="10000"/>
                  </a:schemeClr>
                </a:solidFill>
                <a:latin typeface="Bookman Old Style" panose="02050604050505020204" pitchFamily="18" charset="0"/>
                <a:cs typeface="Times New Roman" panose="02020603050405020304" pitchFamily="18" charset="0"/>
              </a:rPr>
              <a:t>Е.В</a:t>
            </a:r>
            <a:r>
              <a:rPr lang="ru-RU" dirty="0">
                <a:solidFill>
                  <a:schemeClr val="bg2">
                    <a:lumMod val="10000"/>
                  </a:schemeClr>
                </a:solidFill>
                <a:latin typeface="Bookman Old Style" panose="02050604050505020204" pitchFamily="18" charset="0"/>
                <a:cs typeface="Times New Roman" panose="02020603050405020304" pitchFamily="18" charset="0"/>
              </a:rPr>
              <a:t>. Беляк, П.С. Аникин, Анализ эффективности многоуровневого кодирования данных при многослойной фотолюминесцентной записи информации // </a:t>
            </a:r>
            <a:r>
              <a:rPr lang="ru-RU" dirty="0" err="1">
                <a:solidFill>
                  <a:schemeClr val="bg2">
                    <a:lumMod val="10000"/>
                  </a:schemeClr>
                </a:solidFill>
                <a:latin typeface="Bookman Old Style" panose="02050604050505020204" pitchFamily="18" charset="0"/>
                <a:cs typeface="Times New Roman" panose="02020603050405020304" pitchFamily="18" charset="0"/>
              </a:rPr>
              <a:t>Технічні</a:t>
            </a:r>
            <a:r>
              <a:rPr lang="ru-RU" dirty="0">
                <a:solidFill>
                  <a:schemeClr val="bg2">
                    <a:lumMod val="10000"/>
                  </a:schemeClr>
                </a:solidFill>
                <a:latin typeface="Bookman Old Style" panose="02050604050505020204" pitchFamily="18" charset="0"/>
                <a:cs typeface="Times New Roman" panose="02020603050405020304" pitchFamily="18" charset="0"/>
              </a:rPr>
              <a:t> Науки та </a:t>
            </a:r>
            <a:r>
              <a:rPr lang="ru-RU" dirty="0" err="1">
                <a:solidFill>
                  <a:schemeClr val="bg2">
                    <a:lumMod val="10000"/>
                  </a:schemeClr>
                </a:solidFill>
                <a:latin typeface="Bookman Old Style" panose="02050604050505020204" pitchFamily="18" charset="0"/>
                <a:cs typeface="Times New Roman" panose="02020603050405020304" pitchFamily="18" charset="0"/>
              </a:rPr>
              <a:t>Технології</a:t>
            </a:r>
            <a:r>
              <a:rPr lang="ru-RU" dirty="0">
                <a:solidFill>
                  <a:schemeClr val="bg2">
                    <a:lumMod val="10000"/>
                  </a:schemeClr>
                </a:solidFill>
                <a:latin typeface="Bookman Old Style" panose="02050604050505020204" pitchFamily="18" charset="0"/>
                <a:cs typeface="Times New Roman" panose="02020603050405020304" pitchFamily="18" charset="0"/>
              </a:rPr>
              <a:t>, 2019, Т. 15, </a:t>
            </a:r>
            <a:r>
              <a:rPr lang="ru-RU" dirty="0" smtClean="0">
                <a:solidFill>
                  <a:schemeClr val="bg2">
                    <a:lumMod val="10000"/>
                  </a:schemeClr>
                </a:solidFill>
                <a:latin typeface="Bookman Old Style" panose="02050604050505020204" pitchFamily="18" charset="0"/>
                <a:cs typeface="Times New Roman" panose="02020603050405020304" pitchFamily="18" charset="0"/>
              </a:rPr>
              <a:t>№1</a:t>
            </a:r>
            <a:r>
              <a:rPr lang="ru-RU" dirty="0">
                <a:solidFill>
                  <a:schemeClr val="bg2">
                    <a:lumMod val="10000"/>
                  </a:schemeClr>
                </a:solidFill>
                <a:latin typeface="Bookman Old Style" panose="02050604050505020204" pitchFamily="18" charset="0"/>
                <a:cs typeface="Times New Roman" panose="02020603050405020304" pitchFamily="18" charset="0"/>
              </a:rPr>
              <a:t>, c. 162-172.</a:t>
            </a:r>
          </a:p>
          <a:p>
            <a:pPr marL="342900" indent="-342900" algn="just">
              <a:buFont typeface="+mj-lt"/>
              <a:buAutoNum type="arabicPeriod" startAt="7"/>
            </a:pPr>
            <a:r>
              <a:rPr lang="en-US" dirty="0" err="1" smtClean="0">
                <a:solidFill>
                  <a:schemeClr val="bg2">
                    <a:lumMod val="10000"/>
                  </a:schemeClr>
                </a:solidFill>
                <a:latin typeface="Bookman Old Style" panose="02050604050505020204" pitchFamily="18" charset="0"/>
                <a:cs typeface="Times New Roman" panose="02020603050405020304" pitchFamily="18" charset="0"/>
              </a:rPr>
              <a:t>Beliak</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Ie.V</a:t>
            </a:r>
            <a:r>
              <a:rPr lang="en-US" dirty="0">
                <a:solidFill>
                  <a:schemeClr val="bg2">
                    <a:lumMod val="10000"/>
                  </a:schemeClr>
                </a:solidFill>
                <a:latin typeface="Bookman Old Style" panose="02050604050505020204" pitchFamily="18" charset="0"/>
                <a:cs typeface="Times New Roman" panose="02020603050405020304" pitchFamily="18" charset="0"/>
              </a:rPr>
              <a:t>. Development of multispectral recording media for multilayer photoluminescent information recording // </a:t>
            </a:r>
            <a:r>
              <a:rPr lang="uk-UA" dirty="0">
                <a:solidFill>
                  <a:schemeClr val="bg2">
                    <a:lumMod val="10000"/>
                  </a:schemeClr>
                </a:solidFill>
                <a:latin typeface="Bookman Old Style" panose="02050604050505020204" pitchFamily="18" charset="0"/>
                <a:cs typeface="Times New Roman" panose="02020603050405020304" pitchFamily="18" charset="0"/>
              </a:rPr>
              <a:t>Технічні Науки та Технології, 2019, Т. 15, № 4</a:t>
            </a:r>
            <a:r>
              <a:rPr lang="uk-UA" dirty="0" smtClean="0">
                <a:solidFill>
                  <a:schemeClr val="bg2">
                    <a:lumMod val="10000"/>
                  </a:schemeClr>
                </a:solidFill>
                <a:latin typeface="Bookman Old Style" panose="02050604050505020204" pitchFamily="18" charset="0"/>
                <a:cs typeface="Times New Roman" panose="02020603050405020304" pitchFamily="18" charset="0"/>
              </a:rPr>
              <a:t>.</a:t>
            </a:r>
          </a:p>
          <a:p>
            <a:pPr marL="342900" indent="-342900" algn="just">
              <a:buFont typeface="+mj-lt"/>
              <a:buAutoNum type="arabicPeriod" startAt="7"/>
            </a:pPr>
            <a:r>
              <a:rPr lang="ru-RU" dirty="0">
                <a:solidFill>
                  <a:schemeClr val="bg2">
                    <a:lumMod val="10000"/>
                  </a:schemeClr>
                </a:solidFill>
                <a:latin typeface="Bookman Old Style" panose="02050604050505020204" pitchFamily="18" charset="0"/>
                <a:cs typeface="Times New Roman" panose="02020603050405020304" pitchFamily="18" charset="0"/>
              </a:rPr>
              <a:t>Петров В.В., </a:t>
            </a:r>
            <a:r>
              <a:rPr lang="ru-RU" dirty="0" err="1">
                <a:solidFill>
                  <a:schemeClr val="bg2">
                    <a:lumMod val="10000"/>
                  </a:schemeClr>
                </a:solidFill>
                <a:latin typeface="Bookman Old Style" panose="02050604050505020204" pitchFamily="18" charset="0"/>
                <a:cs typeface="Times New Roman" panose="02020603050405020304" pitchFamily="18" charset="0"/>
              </a:rPr>
              <a:t>Минцер</a:t>
            </a:r>
            <a:r>
              <a:rPr lang="ru-RU" dirty="0">
                <a:solidFill>
                  <a:schemeClr val="bg2">
                    <a:lumMod val="10000"/>
                  </a:schemeClr>
                </a:solidFill>
                <a:latin typeface="Bookman Old Style" panose="02050604050505020204" pitchFamily="18" charset="0"/>
                <a:cs typeface="Times New Roman" panose="02020603050405020304" pitchFamily="18" charset="0"/>
              </a:rPr>
              <a:t> О.П., Крючин А.А., Крючина Е.А. Перспективы и проблемы использования технологий </a:t>
            </a:r>
            <a:r>
              <a:rPr lang="ru-RU" dirty="0" err="1">
                <a:solidFill>
                  <a:schemeClr val="bg2">
                    <a:lumMod val="10000"/>
                  </a:schemeClr>
                </a:solidFill>
                <a:latin typeface="Bookman Old Style" panose="02050604050505020204" pitchFamily="18" charset="0"/>
                <a:cs typeface="Times New Roman" panose="02020603050405020304" pitchFamily="18" charset="0"/>
              </a:rPr>
              <a:t>Big</a:t>
            </a:r>
            <a:r>
              <a:rPr lang="ru-RU" dirty="0">
                <a:solidFill>
                  <a:schemeClr val="bg2">
                    <a:lumMod val="10000"/>
                  </a:schemeClr>
                </a:solidFill>
                <a:latin typeface="Bookman Old Style" panose="02050604050505020204" pitchFamily="18" charset="0"/>
                <a:cs typeface="Times New Roman" panose="02020603050405020304" pitchFamily="18" charset="0"/>
              </a:rPr>
              <a:t> </a:t>
            </a:r>
            <a:r>
              <a:rPr lang="ru-RU" dirty="0" err="1">
                <a:solidFill>
                  <a:schemeClr val="bg2">
                    <a:lumMod val="10000"/>
                  </a:schemeClr>
                </a:solidFill>
                <a:latin typeface="Bookman Old Style" panose="02050604050505020204" pitchFamily="18" charset="0"/>
                <a:cs typeface="Times New Roman" panose="02020603050405020304" pitchFamily="18" charset="0"/>
              </a:rPr>
              <a:t>Data</a:t>
            </a:r>
            <a:r>
              <a:rPr lang="ru-RU" dirty="0">
                <a:solidFill>
                  <a:schemeClr val="bg2">
                    <a:lumMod val="10000"/>
                  </a:schemeClr>
                </a:solidFill>
                <a:latin typeface="Bookman Old Style" panose="02050604050505020204" pitchFamily="18" charset="0"/>
                <a:cs typeface="Times New Roman" panose="02020603050405020304" pitchFamily="18" charset="0"/>
              </a:rPr>
              <a:t> в медицине. </a:t>
            </a:r>
            <a:r>
              <a:rPr lang="ru-RU" dirty="0" err="1">
                <a:solidFill>
                  <a:schemeClr val="bg2">
                    <a:lumMod val="10000"/>
                  </a:schemeClr>
                </a:solidFill>
                <a:latin typeface="Bookman Old Style" panose="02050604050505020204" pitchFamily="18" charset="0"/>
                <a:cs typeface="Times New Roman" panose="02020603050405020304" pitchFamily="18" charset="0"/>
              </a:rPr>
              <a:t>Медична</a:t>
            </a:r>
            <a:r>
              <a:rPr lang="ru-RU" dirty="0">
                <a:solidFill>
                  <a:schemeClr val="bg2">
                    <a:lumMod val="10000"/>
                  </a:schemeClr>
                </a:solidFill>
                <a:latin typeface="Bookman Old Style" panose="02050604050505020204" pitchFamily="18" charset="0"/>
                <a:cs typeface="Times New Roman" panose="02020603050405020304" pitchFamily="18" charset="0"/>
              </a:rPr>
              <a:t> </a:t>
            </a:r>
            <a:r>
              <a:rPr lang="ru-RU" dirty="0" err="1">
                <a:solidFill>
                  <a:schemeClr val="bg2">
                    <a:lumMod val="10000"/>
                  </a:schemeClr>
                </a:solidFill>
                <a:latin typeface="Bookman Old Style" panose="02050604050505020204" pitchFamily="18" charset="0"/>
                <a:cs typeface="Times New Roman" panose="02020603050405020304" pitchFamily="18" charset="0"/>
              </a:rPr>
              <a:t>інформатика</a:t>
            </a:r>
            <a:r>
              <a:rPr lang="ru-RU" dirty="0">
                <a:solidFill>
                  <a:schemeClr val="bg2">
                    <a:lumMod val="10000"/>
                  </a:schemeClr>
                </a:solidFill>
                <a:latin typeface="Bookman Old Style" panose="02050604050505020204" pitchFamily="18" charset="0"/>
                <a:cs typeface="Times New Roman" panose="02020603050405020304" pitchFamily="18" charset="0"/>
              </a:rPr>
              <a:t> і інженерия.2019</a:t>
            </a:r>
            <a:r>
              <a:rPr lang="ru-RU" dirty="0" smtClean="0">
                <a:solidFill>
                  <a:schemeClr val="bg2">
                    <a:lumMod val="10000"/>
                  </a:schemeClr>
                </a:solidFill>
                <a:latin typeface="Bookman Old Style" panose="02050604050505020204" pitchFamily="18" charset="0"/>
                <a:cs typeface="Times New Roman" panose="02020603050405020304" pitchFamily="18" charset="0"/>
              </a:rPr>
              <a:t>, № 3 (47), с. 20-30.</a:t>
            </a:r>
          </a:p>
          <a:p>
            <a:pPr marL="342900" indent="-342900" algn="just">
              <a:buFont typeface="+mj-lt"/>
              <a:buAutoNum type="arabicPeriod" startAt="7"/>
            </a:pPr>
            <a:r>
              <a:rPr lang="uk-UA" dirty="0" err="1">
                <a:solidFill>
                  <a:schemeClr val="bg2">
                    <a:lumMod val="10000"/>
                  </a:schemeClr>
                </a:solidFill>
                <a:latin typeface="Bookman Old Style" panose="02050604050505020204" pitchFamily="18" charset="0"/>
                <a:cs typeface="Times New Roman" panose="02020603050405020304" pitchFamily="18" charset="0"/>
              </a:rPr>
              <a:t>Рубіш</a:t>
            </a:r>
            <a:r>
              <a:rPr lang="uk-UA" dirty="0">
                <a:solidFill>
                  <a:schemeClr val="bg2">
                    <a:lumMod val="10000"/>
                  </a:schemeClr>
                </a:solidFill>
                <a:latin typeface="Bookman Old Style" panose="02050604050505020204" pitchFamily="18" charset="0"/>
                <a:cs typeface="Times New Roman" panose="02020603050405020304" pitchFamily="18" charset="0"/>
              </a:rPr>
              <a:t> В.М., </a:t>
            </a:r>
            <a:r>
              <a:rPr lang="uk-UA" dirty="0" err="1">
                <a:solidFill>
                  <a:schemeClr val="bg2">
                    <a:lumMod val="10000"/>
                  </a:schemeClr>
                </a:solidFill>
                <a:latin typeface="Bookman Old Style" panose="02050604050505020204" pitchFamily="18" charset="0"/>
                <a:cs typeface="Times New Roman" panose="02020603050405020304" pitchFamily="18" charset="0"/>
              </a:rPr>
              <a:t>Дуркот</a:t>
            </a:r>
            <a:r>
              <a:rPr lang="uk-UA" dirty="0">
                <a:solidFill>
                  <a:schemeClr val="bg2">
                    <a:lumMod val="10000"/>
                  </a:schemeClr>
                </a:solidFill>
                <a:latin typeface="Bookman Old Style" panose="02050604050505020204" pitchFamily="18" charset="0"/>
                <a:cs typeface="Times New Roman" panose="02020603050405020304" pitchFamily="18" charset="0"/>
              </a:rPr>
              <a:t> М.О., Крючин А.А., Макар Л.І., </a:t>
            </a:r>
            <a:r>
              <a:rPr lang="uk-UA" dirty="0" err="1">
                <a:solidFill>
                  <a:schemeClr val="bg2">
                    <a:lumMod val="10000"/>
                  </a:schemeClr>
                </a:solidFill>
                <a:latin typeface="Bookman Old Style" panose="02050604050505020204" pitchFamily="18" charset="0"/>
                <a:cs typeface="Times New Roman" panose="02020603050405020304" pitchFamily="18" charset="0"/>
              </a:rPr>
              <a:t>Микайло</a:t>
            </a:r>
            <a:r>
              <a:rPr lang="uk-UA" dirty="0">
                <a:solidFill>
                  <a:schemeClr val="bg2">
                    <a:lumMod val="10000"/>
                  </a:schemeClr>
                </a:solidFill>
                <a:latin typeface="Bookman Old Style" panose="02050604050505020204" pitchFamily="18" charset="0"/>
                <a:cs typeface="Times New Roman" panose="02020603050405020304" pitchFamily="18" charset="0"/>
              </a:rPr>
              <a:t> О.О., </a:t>
            </a:r>
            <a:r>
              <a:rPr lang="uk-UA" dirty="0" err="1">
                <a:solidFill>
                  <a:schemeClr val="bg2">
                    <a:lumMod val="10000"/>
                  </a:schemeClr>
                </a:solidFill>
                <a:latin typeface="Bookman Old Style" panose="02050604050505020204" pitchFamily="18" charset="0"/>
                <a:cs typeface="Times New Roman" panose="02020603050405020304" pitchFamily="18" charset="0"/>
              </a:rPr>
              <a:t>Поп</a:t>
            </a:r>
            <a:r>
              <a:rPr lang="uk-UA" dirty="0">
                <a:solidFill>
                  <a:schemeClr val="bg2">
                    <a:lumMod val="10000"/>
                  </a:schemeClr>
                </a:solidFill>
                <a:latin typeface="Bookman Old Style" panose="02050604050505020204" pitchFamily="18" charset="0"/>
                <a:cs typeface="Times New Roman" panose="02020603050405020304" pitchFamily="18" charset="0"/>
              </a:rPr>
              <a:t> М.М., </a:t>
            </a:r>
            <a:r>
              <a:rPr lang="uk-UA" dirty="0" err="1">
                <a:solidFill>
                  <a:schemeClr val="bg2">
                    <a:lumMod val="10000"/>
                  </a:schemeClr>
                </a:solidFill>
                <a:latin typeface="Bookman Old Style" panose="02050604050505020204" pitchFamily="18" charset="0"/>
                <a:cs typeface="Times New Roman" panose="02020603050405020304" pitchFamily="18" charset="0"/>
              </a:rPr>
              <a:t>Ясінко</a:t>
            </a:r>
            <a:r>
              <a:rPr lang="uk-UA" dirty="0">
                <a:solidFill>
                  <a:schemeClr val="bg2">
                    <a:lumMod val="10000"/>
                  </a:schemeClr>
                </a:solidFill>
                <a:latin typeface="Bookman Old Style" panose="02050604050505020204" pitchFamily="18" charset="0"/>
                <a:cs typeface="Times New Roman" panose="02020603050405020304" pitchFamily="18" charset="0"/>
              </a:rPr>
              <a:t> Т.І., </a:t>
            </a:r>
            <a:r>
              <a:rPr lang="uk-UA" dirty="0" err="1">
                <a:solidFill>
                  <a:schemeClr val="bg2">
                    <a:lumMod val="10000"/>
                  </a:schemeClr>
                </a:solidFill>
                <a:latin typeface="Bookman Old Style" panose="02050604050505020204" pitchFamily="18" charset="0"/>
                <a:cs typeface="Times New Roman" panose="02020603050405020304" pitchFamily="18" charset="0"/>
              </a:rPr>
              <a:t>Голомб</a:t>
            </a:r>
            <a:r>
              <a:rPr lang="uk-UA" dirty="0">
                <a:solidFill>
                  <a:schemeClr val="bg2">
                    <a:lumMod val="10000"/>
                  </a:schemeClr>
                </a:solidFill>
                <a:latin typeface="Bookman Old Style" panose="02050604050505020204" pitchFamily="18" charset="0"/>
                <a:cs typeface="Times New Roman" panose="02020603050405020304" pitchFamily="18" charset="0"/>
              </a:rPr>
              <a:t> Р.М., </a:t>
            </a:r>
            <a:r>
              <a:rPr lang="uk-UA" dirty="0" err="1">
                <a:solidFill>
                  <a:schemeClr val="bg2">
                    <a:lumMod val="10000"/>
                  </a:schemeClr>
                </a:solidFill>
                <a:latin typeface="Bookman Old Style" panose="02050604050505020204" pitchFamily="18" charset="0"/>
                <a:cs typeface="Times New Roman" panose="02020603050405020304" pitchFamily="18" charset="0"/>
              </a:rPr>
              <a:t>Костюкевич</a:t>
            </a:r>
            <a:r>
              <a:rPr lang="uk-UA" dirty="0">
                <a:solidFill>
                  <a:schemeClr val="bg2">
                    <a:lumMod val="10000"/>
                  </a:schemeClr>
                </a:solidFill>
                <a:latin typeface="Bookman Old Style" panose="02050604050505020204" pitchFamily="18" charset="0"/>
                <a:cs typeface="Times New Roman" panose="02020603050405020304" pitchFamily="18" charset="0"/>
              </a:rPr>
              <a:t> С.О., </a:t>
            </a:r>
            <a:r>
              <a:rPr lang="uk-UA" dirty="0" err="1">
                <a:solidFill>
                  <a:schemeClr val="bg2">
                    <a:lumMod val="10000"/>
                  </a:schemeClr>
                </a:solidFill>
                <a:latin typeface="Bookman Old Style" panose="02050604050505020204" pitchFamily="18" charset="0"/>
                <a:cs typeface="Times New Roman" panose="02020603050405020304" pitchFamily="18" charset="0"/>
              </a:rPr>
              <a:t>Костюкевич</a:t>
            </a:r>
            <a:r>
              <a:rPr lang="uk-UA" dirty="0">
                <a:solidFill>
                  <a:schemeClr val="bg2">
                    <a:lumMod val="10000"/>
                  </a:schemeClr>
                </a:solidFill>
                <a:latin typeface="Bookman Old Style" panose="02050604050505020204" pitchFamily="18" charset="0"/>
                <a:cs typeface="Times New Roman" panose="02020603050405020304" pitchFamily="18" charset="0"/>
              </a:rPr>
              <a:t> К.В., Шепелявий П.Є. Вплив лазерного випромінювання на структуру та оптичні властивості аморфних плівок системи миш’як-сурма-сірка // Науковий вісник </a:t>
            </a:r>
            <a:r>
              <a:rPr lang="uk-UA" dirty="0" err="1">
                <a:solidFill>
                  <a:schemeClr val="bg2">
                    <a:lumMod val="10000"/>
                  </a:schemeClr>
                </a:solidFill>
                <a:latin typeface="Bookman Old Style" panose="02050604050505020204" pitchFamily="18" charset="0"/>
                <a:cs typeface="Times New Roman" panose="02020603050405020304" pitchFamily="18" charset="0"/>
              </a:rPr>
              <a:t>УжНУ</a:t>
            </a:r>
            <a:r>
              <a:rPr lang="uk-UA" dirty="0">
                <a:solidFill>
                  <a:schemeClr val="bg2">
                    <a:lumMod val="10000"/>
                  </a:schemeClr>
                </a:solidFill>
                <a:latin typeface="Bookman Old Style" panose="02050604050505020204" pitchFamily="18" charset="0"/>
                <a:cs typeface="Times New Roman" panose="02020603050405020304" pitchFamily="18" charset="0"/>
              </a:rPr>
              <a:t>. Серія Фізика, 2019. – Вип. 46. – С. 7-21,  </a:t>
            </a:r>
            <a:r>
              <a:rPr lang="en-US" dirty="0">
                <a:solidFill>
                  <a:schemeClr val="bg2">
                    <a:lumMod val="10000"/>
                  </a:schemeClr>
                </a:solidFill>
                <a:latin typeface="Bookman Old Style" panose="02050604050505020204" pitchFamily="18" charset="0"/>
                <a:cs typeface="Times New Roman" panose="02020603050405020304" pitchFamily="18" charset="0"/>
              </a:rPr>
              <a:t>https://</a:t>
            </a:r>
            <a:r>
              <a:rPr lang="en-US" dirty="0" smtClean="0">
                <a:solidFill>
                  <a:schemeClr val="bg2">
                    <a:lumMod val="10000"/>
                  </a:schemeClr>
                </a:solidFill>
                <a:latin typeface="Bookman Old Style" panose="02050604050505020204" pitchFamily="18" charset="0"/>
                <a:cs typeface="Times New Roman" panose="02020603050405020304" pitchFamily="18" charset="0"/>
              </a:rPr>
              <a:t>doi.org/10.24144/2415-8038.2019.46.7-21</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838372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(СТАТТІ 2019-2020)</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26</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632311"/>
          </a:xfrm>
          <a:prstGeom prst="rect">
            <a:avLst/>
          </a:prstGeom>
        </p:spPr>
        <p:txBody>
          <a:bodyPr wrap="square">
            <a:spAutoFit/>
          </a:bodyPr>
          <a:lstStyle/>
          <a:p>
            <a:pPr marL="342900" indent="-342900" algn="just">
              <a:lnSpc>
                <a:spcPct val="125000"/>
              </a:lnSpc>
              <a:buFont typeface="+mj-lt"/>
              <a:buAutoNum type="arabicPeriod" startAt="12"/>
            </a:pPr>
            <a:r>
              <a:rPr lang="ru-RU" dirty="0">
                <a:solidFill>
                  <a:schemeClr val="bg2">
                    <a:lumMod val="10000"/>
                  </a:schemeClr>
                </a:solidFill>
                <a:latin typeface="Bookman Old Style" panose="02050604050505020204" pitchFamily="18" charset="0"/>
                <a:cs typeface="Times New Roman" panose="02020603050405020304" pitchFamily="18" charset="0"/>
              </a:rPr>
              <a:t>Петров В.В., Крючин А.А., </a:t>
            </a:r>
            <a:r>
              <a:rPr lang="ru-RU" dirty="0" err="1">
                <a:solidFill>
                  <a:schemeClr val="bg2">
                    <a:lumMod val="10000"/>
                  </a:schemeClr>
                </a:solidFill>
                <a:latin typeface="Bookman Old Style" panose="02050604050505020204" pitchFamily="18" charset="0"/>
                <a:cs typeface="Times New Roman" panose="02020603050405020304" pitchFamily="18" charset="0"/>
              </a:rPr>
              <a:t>Рубіш</a:t>
            </a:r>
            <a:r>
              <a:rPr lang="ru-RU" dirty="0">
                <a:solidFill>
                  <a:schemeClr val="bg2">
                    <a:lumMod val="10000"/>
                  </a:schemeClr>
                </a:solidFill>
                <a:latin typeface="Bookman Old Style" panose="02050604050505020204" pitchFamily="18" charset="0"/>
                <a:cs typeface="Times New Roman" panose="02020603050405020304" pitchFamily="18" charset="0"/>
              </a:rPr>
              <a:t> В.М., Шиховець А.В., Михальченко С.А. </a:t>
            </a:r>
            <a:r>
              <a:rPr lang="uk-UA" dirty="0" smtClean="0">
                <a:solidFill>
                  <a:schemeClr val="bg2">
                    <a:lumMod val="10000"/>
                  </a:schemeClr>
                </a:solidFill>
                <a:latin typeface="Bookman Old Style" panose="02050604050505020204" pitchFamily="18" charset="0"/>
                <a:cs typeface="Times New Roman" panose="02020603050405020304" pitchFamily="18" charset="0"/>
              </a:rPr>
              <a:t>Високотемпературні відбивальні покриття для носіїв довготривалого зберігання даних // Реєстрація, зберігання і обробка даних.  – 2019. –Т.21   . – № 4  .–  С.3-12.</a:t>
            </a:r>
          </a:p>
          <a:p>
            <a:pPr marL="342900" indent="-342900" algn="just">
              <a:lnSpc>
                <a:spcPct val="125000"/>
              </a:lnSpc>
              <a:buFont typeface="+mj-lt"/>
              <a:buAutoNum type="arabicPeriod" startAt="12"/>
            </a:pPr>
            <a:r>
              <a:rPr lang="uk-UA" dirty="0" smtClean="0">
                <a:solidFill>
                  <a:schemeClr val="bg2">
                    <a:lumMod val="10000"/>
                  </a:schemeClr>
                </a:solidFill>
                <a:latin typeface="Bookman Old Style" panose="02050604050505020204" pitchFamily="18" charset="0"/>
                <a:cs typeface="Times New Roman" panose="02020603050405020304" pitchFamily="18" charset="0"/>
              </a:rPr>
              <a:t>В.В</a:t>
            </a:r>
            <a:r>
              <a:rPr lang="uk-UA" dirty="0">
                <a:solidFill>
                  <a:schemeClr val="bg2">
                    <a:lumMod val="10000"/>
                  </a:schemeClr>
                </a:solidFill>
                <a:latin typeface="Bookman Old Style" panose="02050604050505020204" pitchFamily="18" charset="0"/>
                <a:cs typeface="Times New Roman" panose="02020603050405020304" pitchFamily="18" charset="0"/>
              </a:rPr>
              <a:t>. Петров, А.А. Крючин, В.М. </a:t>
            </a:r>
            <a:r>
              <a:rPr lang="uk-UA" dirty="0" err="1">
                <a:solidFill>
                  <a:schemeClr val="bg2">
                    <a:lumMod val="10000"/>
                  </a:schemeClr>
                </a:solidFill>
                <a:latin typeface="Bookman Old Style" panose="02050604050505020204" pitchFamily="18" charset="0"/>
                <a:cs typeface="Times New Roman" panose="02020603050405020304" pitchFamily="18" charset="0"/>
              </a:rPr>
              <a:t>Рубіш</a:t>
            </a:r>
            <a:r>
              <a:rPr lang="uk-UA" dirty="0">
                <a:solidFill>
                  <a:schemeClr val="bg2">
                    <a:lumMod val="10000"/>
                  </a:schemeClr>
                </a:solidFill>
                <a:latin typeface="Bookman Old Style" panose="02050604050505020204" pitchFamily="18" charset="0"/>
                <a:cs typeface="Times New Roman" panose="02020603050405020304" pitchFamily="18" charset="0"/>
              </a:rPr>
              <a:t>, С.А. </a:t>
            </a:r>
            <a:r>
              <a:rPr lang="uk-UA" dirty="0" err="1">
                <a:solidFill>
                  <a:schemeClr val="bg2">
                    <a:lumMod val="10000"/>
                  </a:schemeClr>
                </a:solidFill>
                <a:latin typeface="Bookman Old Style" panose="02050604050505020204" pitchFamily="18" charset="0"/>
                <a:cs typeface="Times New Roman" panose="02020603050405020304" pitchFamily="18" charset="0"/>
              </a:rPr>
              <a:t>Костюкевич</a:t>
            </a:r>
            <a:r>
              <a:rPr lang="uk-UA" dirty="0">
                <a:solidFill>
                  <a:schemeClr val="bg2">
                    <a:lumMod val="10000"/>
                  </a:schemeClr>
                </a:solidFill>
                <a:latin typeface="Bookman Old Style" panose="02050604050505020204" pitchFamily="18" charset="0"/>
                <a:cs typeface="Times New Roman" panose="02020603050405020304" pitchFamily="18" charset="0"/>
              </a:rPr>
              <a:t>, П.Є. Шепелявий. Використання </a:t>
            </a:r>
            <a:r>
              <a:rPr lang="uk-UA" dirty="0" err="1">
                <a:solidFill>
                  <a:schemeClr val="bg2">
                    <a:lumMod val="10000"/>
                  </a:schemeClr>
                </a:solidFill>
                <a:latin typeface="Bookman Old Style" panose="02050604050505020204" pitchFamily="18" charset="0"/>
                <a:cs typeface="Times New Roman" panose="02020603050405020304" pitchFamily="18" charset="0"/>
              </a:rPr>
              <a:t>халькогенідних</a:t>
            </a:r>
            <a:r>
              <a:rPr lang="uk-UA" dirty="0">
                <a:solidFill>
                  <a:schemeClr val="bg2">
                    <a:lumMod val="10000"/>
                  </a:schemeClr>
                </a:solidFill>
                <a:latin typeface="Bookman Old Style" panose="02050604050505020204" pitchFamily="18" charset="0"/>
                <a:cs typeface="Times New Roman" panose="02020603050405020304" pitchFamily="18" charset="0"/>
              </a:rPr>
              <a:t> склоподібних напівпровідників для створення </a:t>
            </a:r>
            <a:r>
              <a:rPr lang="uk-UA" dirty="0" err="1" smtClean="0">
                <a:solidFill>
                  <a:schemeClr val="bg2">
                    <a:lumMod val="10000"/>
                  </a:schemeClr>
                </a:solidFill>
                <a:latin typeface="Bookman Old Style" panose="02050604050505020204" pitchFamily="18" charset="0"/>
                <a:cs typeface="Times New Roman" panose="02020603050405020304" pitchFamily="18" charset="0"/>
              </a:rPr>
              <a:t>мікро-</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a:solidFill>
                  <a:schemeClr val="bg2">
                    <a:lumMod val="10000"/>
                  </a:schemeClr>
                </a:solidFill>
                <a:latin typeface="Bookman Old Style" panose="02050604050505020204" pitchFamily="18" charset="0"/>
                <a:cs typeface="Times New Roman" panose="02020603050405020304" pitchFamily="18" charset="0"/>
              </a:rPr>
              <a:t>і нанорозмірних структур Реєстрація, зберігання і обробка даних, 2020, Т. 22, № 2, с. </a:t>
            </a:r>
            <a:r>
              <a:rPr lang="uk-UA" dirty="0" smtClean="0">
                <a:solidFill>
                  <a:schemeClr val="bg2">
                    <a:lumMod val="10000"/>
                  </a:schemeClr>
                </a:solidFill>
                <a:latin typeface="Bookman Old Style" panose="02050604050505020204" pitchFamily="18" charset="0"/>
                <a:cs typeface="Times New Roman" panose="02020603050405020304" pitchFamily="18" charset="0"/>
              </a:rPr>
              <a:t>3-12.</a:t>
            </a:r>
          </a:p>
          <a:p>
            <a:pPr marL="342900" indent="-342900" algn="just">
              <a:lnSpc>
                <a:spcPct val="125000"/>
              </a:lnSpc>
              <a:buFont typeface="+mj-lt"/>
              <a:buAutoNum type="arabicPeriod" startAt="12"/>
            </a:pPr>
            <a:r>
              <a:rPr lang="uk-UA" dirty="0">
                <a:solidFill>
                  <a:schemeClr val="bg2">
                    <a:lumMod val="10000"/>
                  </a:schemeClr>
                </a:solidFill>
                <a:latin typeface="Bookman Old Style" panose="02050604050505020204" pitchFamily="18" charset="0"/>
                <a:cs typeface="Times New Roman" panose="02020603050405020304" pitchFamily="18" charset="0"/>
              </a:rPr>
              <a:t>Петров В.В., </a:t>
            </a:r>
            <a:r>
              <a:rPr lang="uk-UA" dirty="0" err="1">
                <a:solidFill>
                  <a:schemeClr val="bg2">
                    <a:lumMod val="10000"/>
                  </a:schemeClr>
                </a:solidFill>
                <a:latin typeface="Bookman Old Style" panose="02050604050505020204" pitchFamily="18" charset="0"/>
                <a:cs typeface="Times New Roman" panose="02020603050405020304" pitchFamily="18" charset="0"/>
              </a:rPr>
              <a:t>Мінцер</a:t>
            </a:r>
            <a:r>
              <a:rPr lang="uk-UA" dirty="0">
                <a:solidFill>
                  <a:schemeClr val="bg2">
                    <a:lumMod val="10000"/>
                  </a:schemeClr>
                </a:solidFill>
                <a:latin typeface="Bookman Old Style" panose="02050604050505020204" pitchFamily="18" charset="0"/>
                <a:cs typeface="Times New Roman" panose="02020603050405020304" pitchFamily="18" charset="0"/>
              </a:rPr>
              <a:t> О.П., Крючин А.А., Крючина Є.А</a:t>
            </a:r>
            <a:r>
              <a:rPr lang="uk-UA" dirty="0" smtClean="0">
                <a:solidFill>
                  <a:schemeClr val="bg2">
                    <a:lumMod val="10000"/>
                  </a:schemeClr>
                </a:solidFill>
                <a:latin typeface="Bookman Old Style" panose="02050604050505020204" pitchFamily="18" charset="0"/>
                <a:cs typeface="Times New Roman" panose="02020603050405020304" pitchFamily="18" charset="0"/>
              </a:rPr>
              <a:t>.</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smtClean="0">
                <a:solidFill>
                  <a:schemeClr val="bg2">
                    <a:lumMod val="10000"/>
                  </a:schemeClr>
                </a:solidFill>
                <a:latin typeface="Bookman Old Style" panose="02050604050505020204" pitchFamily="18" charset="0"/>
                <a:cs typeface="Times New Roman" panose="02020603050405020304" pitchFamily="18" charset="0"/>
              </a:rPr>
              <a:t>Візуальна аналітика</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a:solidFill>
                  <a:schemeClr val="bg2">
                    <a:lumMod val="10000"/>
                  </a:schemeClr>
                </a:solidFill>
                <a:latin typeface="Bookman Old Style" panose="02050604050505020204" pitchFamily="18" charset="0"/>
                <a:cs typeface="Times New Roman" panose="02020603050405020304" pitchFamily="18" charset="0"/>
              </a:rPr>
              <a:t>ефективна технологія обробки </a:t>
            </a:r>
            <a:r>
              <a:rPr lang="en-US" dirty="0">
                <a:solidFill>
                  <a:schemeClr val="bg2">
                    <a:lumMod val="10000"/>
                  </a:schemeClr>
                </a:solidFill>
                <a:latin typeface="Bookman Old Style" panose="02050604050505020204" pitchFamily="18" charset="0"/>
                <a:cs typeface="Times New Roman" panose="02020603050405020304" pitchFamily="18" charset="0"/>
              </a:rPr>
              <a:t>Big Data </a:t>
            </a:r>
            <a:r>
              <a:rPr lang="uk-UA" dirty="0">
                <a:solidFill>
                  <a:schemeClr val="bg2">
                    <a:lumMod val="10000"/>
                  </a:schemeClr>
                </a:solidFill>
                <a:latin typeface="Bookman Old Style" panose="02050604050505020204" pitchFamily="18" charset="0"/>
                <a:cs typeface="Times New Roman" panose="02020603050405020304" pitchFamily="18" charset="0"/>
              </a:rPr>
              <a:t>в медицині</a:t>
            </a:r>
            <a:r>
              <a:rPr lang="uk-UA" dirty="0" smtClean="0">
                <a:solidFill>
                  <a:schemeClr val="bg2">
                    <a:lumMod val="10000"/>
                  </a:schemeClr>
                </a:solidFill>
                <a:latin typeface="Bookman Old Style" panose="02050604050505020204" pitchFamily="18" charset="0"/>
                <a:cs typeface="Times New Roman" panose="02020603050405020304" pitchFamily="18" charset="0"/>
              </a:rPr>
              <a:t>.</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smtClean="0">
                <a:solidFill>
                  <a:schemeClr val="bg2">
                    <a:lumMod val="10000"/>
                  </a:schemeClr>
                </a:solidFill>
                <a:latin typeface="Bookman Old Style" panose="02050604050505020204" pitchFamily="18" charset="0"/>
                <a:cs typeface="Times New Roman" panose="02020603050405020304" pitchFamily="18" charset="0"/>
              </a:rPr>
              <a:t>Медична </a:t>
            </a:r>
            <a:r>
              <a:rPr lang="uk-UA" dirty="0">
                <a:solidFill>
                  <a:schemeClr val="bg2">
                    <a:lumMod val="10000"/>
                  </a:schemeClr>
                </a:solidFill>
                <a:latin typeface="Bookman Old Style" panose="02050604050505020204" pitchFamily="18" charset="0"/>
                <a:cs typeface="Times New Roman" panose="02020603050405020304" pitchFamily="18" charset="0"/>
              </a:rPr>
              <a:t>інформатика і медицина -2020-2(50).С. 50-61 </a:t>
            </a:r>
            <a:r>
              <a:rPr lang="en-US" dirty="0">
                <a:solidFill>
                  <a:schemeClr val="bg2">
                    <a:lumMod val="10000"/>
                  </a:schemeClr>
                </a:solidFill>
                <a:latin typeface="Bookman Old Style" panose="02050604050505020204" pitchFamily="18" charset="0"/>
                <a:cs typeface="Times New Roman" panose="02020603050405020304" pitchFamily="18" charset="0"/>
              </a:rPr>
              <a:t>DOI: https://</a:t>
            </a:r>
            <a:r>
              <a:rPr lang="en-US" dirty="0" smtClean="0">
                <a:solidFill>
                  <a:schemeClr val="bg2">
                    <a:lumMod val="10000"/>
                  </a:schemeClr>
                </a:solidFill>
                <a:latin typeface="Bookman Old Style" panose="02050604050505020204" pitchFamily="18" charset="0"/>
                <a:cs typeface="Times New Roman" panose="02020603050405020304" pitchFamily="18" charset="0"/>
              </a:rPr>
              <a:t>doi.Org/10.11603/mie.1996-1960.2020.2.11173</a:t>
            </a:r>
            <a:r>
              <a:rPr lang="uk-UA" dirty="0" smtClean="0">
                <a:solidFill>
                  <a:schemeClr val="bg2">
                    <a:lumMod val="10000"/>
                  </a:schemeClr>
                </a:solidFill>
                <a:latin typeface="Bookman Old Style" panose="02050604050505020204" pitchFamily="18" charset="0"/>
                <a:cs typeface="Times New Roman" panose="02020603050405020304" pitchFamily="18" charset="0"/>
              </a:rPr>
              <a:t>.</a:t>
            </a:r>
          </a:p>
          <a:p>
            <a:pPr marL="342900" indent="-342900" algn="just">
              <a:lnSpc>
                <a:spcPct val="125000"/>
              </a:lnSpc>
              <a:buFont typeface="+mj-lt"/>
              <a:buAutoNum type="arabicPeriod" startAt="12"/>
            </a:pPr>
            <a:r>
              <a:rPr lang="en-US" dirty="0" err="1">
                <a:solidFill>
                  <a:schemeClr val="bg2">
                    <a:lumMod val="10000"/>
                  </a:schemeClr>
                </a:solidFill>
                <a:latin typeface="Bookman Old Style" panose="02050604050505020204" pitchFamily="18" charset="0"/>
                <a:cs typeface="Times New Roman" panose="02020603050405020304" pitchFamily="18" charset="0"/>
              </a:rPr>
              <a:t>Vyacheslav</a:t>
            </a:r>
            <a:r>
              <a:rPr lang="en-US" dirty="0">
                <a:solidFill>
                  <a:schemeClr val="bg2">
                    <a:lumMod val="10000"/>
                  </a:schemeClr>
                </a:solidFill>
                <a:latin typeface="Bookman Old Style" panose="02050604050505020204" pitchFamily="18" charset="0"/>
                <a:cs typeface="Times New Roman" panose="02020603050405020304" pitchFamily="18" charset="0"/>
              </a:rPr>
              <a:t> V. </a:t>
            </a:r>
            <a:r>
              <a:rPr lang="en-US" dirty="0" err="1">
                <a:solidFill>
                  <a:schemeClr val="bg2">
                    <a:lumMod val="10000"/>
                  </a:schemeClr>
                </a:solidFill>
                <a:latin typeface="Bookman Old Style" panose="02050604050505020204" pitchFamily="18" charset="0"/>
                <a:cs typeface="Times New Roman" panose="02020603050405020304" pitchFamily="18" charset="0"/>
              </a:rPr>
              <a:t>Petrov</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Andriy</a:t>
            </a:r>
            <a:r>
              <a:rPr lang="en-US" dirty="0">
                <a:solidFill>
                  <a:schemeClr val="bg2">
                    <a:lumMod val="10000"/>
                  </a:schemeClr>
                </a:solidFill>
                <a:latin typeface="Bookman Old Style" panose="02050604050505020204" pitchFamily="18" charset="0"/>
                <a:cs typeface="Times New Roman" panose="02020603050405020304" pitchFamily="18" charset="0"/>
              </a:rPr>
              <a:t> A. </a:t>
            </a:r>
            <a:r>
              <a:rPr lang="en-US" dirty="0" err="1">
                <a:solidFill>
                  <a:schemeClr val="bg2">
                    <a:lumMod val="10000"/>
                  </a:schemeClr>
                </a:solidFill>
                <a:latin typeface="Bookman Old Style" panose="02050604050505020204" pitchFamily="18" charset="0"/>
                <a:cs typeface="Times New Roman" panose="02020603050405020304" pitchFamily="18" charset="0"/>
              </a:rPr>
              <a:t>Kryuchyn</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Sergiy</a:t>
            </a:r>
            <a:r>
              <a:rPr lang="en-US" dirty="0">
                <a:solidFill>
                  <a:schemeClr val="bg2">
                    <a:lumMod val="10000"/>
                  </a:schemeClr>
                </a:solidFill>
                <a:latin typeface="Bookman Old Style" panose="02050604050505020204" pitchFamily="18" charset="0"/>
                <a:cs typeface="Times New Roman" panose="02020603050405020304" pitchFamily="18" charset="0"/>
              </a:rPr>
              <a:t> O. </a:t>
            </a:r>
            <a:r>
              <a:rPr lang="en-US" dirty="0" err="1">
                <a:solidFill>
                  <a:schemeClr val="bg2">
                    <a:lumMod val="10000"/>
                  </a:schemeClr>
                </a:solidFill>
                <a:latin typeface="Bookman Old Style" panose="02050604050505020204" pitchFamily="18" charset="0"/>
                <a:cs typeface="Times New Roman" panose="02020603050405020304" pitchFamily="18" charset="0"/>
              </a:rPr>
              <a:t>Kostyukevych</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Vasiliy</a:t>
            </a:r>
            <a:r>
              <a:rPr lang="en-US" dirty="0">
                <a:solidFill>
                  <a:schemeClr val="bg2">
                    <a:lumMod val="10000"/>
                  </a:schemeClr>
                </a:solidFill>
                <a:latin typeface="Bookman Old Style" panose="02050604050505020204" pitchFamily="18" charset="0"/>
                <a:cs typeface="Times New Roman" panose="02020603050405020304" pitchFamily="18" charset="0"/>
              </a:rPr>
              <a:t> M. </a:t>
            </a:r>
            <a:r>
              <a:rPr lang="en-US" dirty="0" err="1">
                <a:solidFill>
                  <a:schemeClr val="bg2">
                    <a:lumMod val="10000"/>
                  </a:schemeClr>
                </a:solidFill>
                <a:latin typeface="Bookman Old Style" panose="02050604050505020204" pitchFamily="18" charset="0"/>
                <a:cs typeface="Times New Roman" panose="02020603050405020304" pitchFamily="18" charset="0"/>
              </a:rPr>
              <a:t>Rubish</a:t>
            </a:r>
            <a:r>
              <a:rPr lang="en-US" dirty="0">
                <a:solidFill>
                  <a:schemeClr val="bg2">
                    <a:lumMod val="10000"/>
                  </a:schemeClr>
                </a:solidFill>
                <a:latin typeface="Bookman Old Style" panose="02050604050505020204" pitchFamily="18" charset="0"/>
                <a:cs typeface="Times New Roman" panose="02020603050405020304" pitchFamily="18" charset="0"/>
              </a:rPr>
              <a:t> Direct laser writing of microrelief structures on </a:t>
            </a:r>
            <a:r>
              <a:rPr lang="en-US" dirty="0" err="1">
                <a:solidFill>
                  <a:schemeClr val="bg2">
                    <a:lumMod val="10000"/>
                  </a:schemeClr>
                </a:solidFill>
                <a:latin typeface="Bookman Old Style" panose="02050604050505020204" pitchFamily="18" charset="0"/>
                <a:cs typeface="Times New Roman" panose="02020603050405020304" pitchFamily="18" charset="0"/>
              </a:rPr>
              <a:t>chalcogenide</a:t>
            </a:r>
            <a:r>
              <a:rPr lang="en-US" dirty="0">
                <a:solidFill>
                  <a:schemeClr val="bg2">
                    <a:lumMod val="10000"/>
                  </a:schemeClr>
                </a:solidFill>
                <a:latin typeface="Bookman Old Style" panose="02050604050505020204" pitchFamily="18" charset="0"/>
                <a:cs typeface="Times New Roman" panose="02020603050405020304" pitchFamily="18" charset="0"/>
              </a:rPr>
              <a:t> glass by laser beam recorder of master discs </a:t>
            </a:r>
            <a:r>
              <a:rPr lang="uk-UA" dirty="0">
                <a:solidFill>
                  <a:schemeClr val="bg2">
                    <a:lumMod val="10000"/>
                  </a:schemeClr>
                </a:solidFill>
                <a:latin typeface="Bookman Old Style" panose="02050604050505020204" pitchFamily="18" charset="0"/>
                <a:cs typeface="Times New Roman" panose="02020603050405020304" pitchFamily="18" charset="0"/>
              </a:rPr>
              <a:t>Реєстрація, зберігання і обробка даних, 2020, Т. 22, № </a:t>
            </a:r>
            <a:r>
              <a:rPr lang="uk-UA" dirty="0" smtClean="0">
                <a:solidFill>
                  <a:schemeClr val="bg2">
                    <a:lumMod val="10000"/>
                  </a:schemeClr>
                </a:solidFill>
                <a:latin typeface="Bookman Old Style" panose="02050604050505020204" pitchFamily="18" charset="0"/>
                <a:cs typeface="Times New Roman" panose="02020603050405020304" pitchFamily="18" charset="0"/>
              </a:rPr>
              <a:t>1. с. 3-11.</a:t>
            </a:r>
          </a:p>
        </p:txBody>
      </p:sp>
    </p:spTree>
    <p:extLst>
      <p:ext uri="{BB962C8B-B14F-4D97-AF65-F5344CB8AC3E}">
        <p14:creationId xmlns:p14="http://schemas.microsoft.com/office/powerpoint/2010/main" val="2835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(СТАТТІ 2020-2021)</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27</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4593565"/>
          </a:xfrm>
          <a:prstGeom prst="rect">
            <a:avLst/>
          </a:prstGeom>
        </p:spPr>
        <p:txBody>
          <a:bodyPr wrap="square">
            <a:spAutoFit/>
          </a:bodyPr>
          <a:lstStyle/>
          <a:p>
            <a:pPr marL="342900" indent="-342900" algn="just">
              <a:lnSpc>
                <a:spcPct val="125000"/>
              </a:lnSpc>
              <a:buFont typeface="+mj-lt"/>
              <a:buAutoNum type="arabicPeriod" startAt="16"/>
            </a:pPr>
            <a:r>
              <a:rPr lang="en-US" dirty="0">
                <a:solidFill>
                  <a:schemeClr val="bg2">
                    <a:lumMod val="10000"/>
                  </a:schemeClr>
                </a:solidFill>
                <a:latin typeface="Bookman Old Style" panose="02050604050505020204" pitchFamily="18" charset="0"/>
                <a:cs typeface="Times New Roman" panose="02020603050405020304" pitchFamily="18" charset="0"/>
              </a:rPr>
              <a:t>V. </a:t>
            </a:r>
            <a:r>
              <a:rPr lang="en-US" dirty="0" err="1">
                <a:solidFill>
                  <a:schemeClr val="bg2">
                    <a:lumMod val="10000"/>
                  </a:schemeClr>
                </a:solidFill>
                <a:latin typeface="Bookman Old Style" panose="02050604050505020204" pitchFamily="18" charset="0"/>
                <a:cs typeface="Times New Roman" panose="02020603050405020304" pitchFamily="18" charset="0"/>
              </a:rPr>
              <a:t>Petrov</a:t>
            </a:r>
            <a:r>
              <a:rPr lang="en-US" dirty="0">
                <a:solidFill>
                  <a:schemeClr val="bg2">
                    <a:lumMod val="10000"/>
                  </a:schemeClr>
                </a:solidFill>
                <a:latin typeface="Bookman Old Style" panose="02050604050505020204" pitchFamily="18" charset="0"/>
                <a:cs typeface="Times New Roman" panose="02020603050405020304" pitchFamily="18" charset="0"/>
              </a:rPr>
              <a:t>, I. </a:t>
            </a:r>
            <a:r>
              <a:rPr lang="en-US" dirty="0" err="1">
                <a:solidFill>
                  <a:schemeClr val="bg2">
                    <a:lumMod val="10000"/>
                  </a:schemeClr>
                </a:solidFill>
                <a:latin typeface="Bookman Old Style" panose="02050604050505020204" pitchFamily="18" charset="0"/>
                <a:cs typeface="Times New Roman" panose="02020603050405020304" pitchFamily="18" charset="0"/>
              </a:rPr>
              <a:t>Beliak</a:t>
            </a:r>
            <a:r>
              <a:rPr lang="en-US" dirty="0">
                <a:solidFill>
                  <a:schemeClr val="bg2">
                    <a:lumMod val="10000"/>
                  </a:schemeClr>
                </a:solidFill>
                <a:latin typeface="Bookman Old Style" panose="02050604050505020204" pitchFamily="18" charset="0"/>
                <a:cs typeface="Times New Roman" panose="02020603050405020304" pitchFamily="18" charset="0"/>
              </a:rPr>
              <a:t>, A. </a:t>
            </a:r>
            <a:r>
              <a:rPr lang="en-US" dirty="0" err="1">
                <a:solidFill>
                  <a:schemeClr val="bg2">
                    <a:lumMod val="10000"/>
                  </a:schemeClr>
                </a:solidFill>
                <a:latin typeface="Bookman Old Style" panose="02050604050505020204" pitchFamily="18" charset="0"/>
                <a:cs typeface="Times New Roman" panose="02020603050405020304" pitchFamily="18" charset="0"/>
              </a:rPr>
              <a:t>Kryuchyn</a:t>
            </a:r>
            <a:r>
              <a:rPr lang="en-US" dirty="0">
                <a:solidFill>
                  <a:schemeClr val="bg2">
                    <a:lumMod val="10000"/>
                  </a:schemeClr>
                </a:solidFill>
                <a:latin typeface="Bookman Old Style" panose="02050604050505020204" pitchFamily="18" charset="0"/>
                <a:cs typeface="Times New Roman" panose="02020603050405020304" pitchFamily="18" charset="0"/>
              </a:rPr>
              <a:t> and A. </a:t>
            </a:r>
            <a:r>
              <a:rPr lang="en-US" dirty="0" err="1">
                <a:solidFill>
                  <a:schemeClr val="bg2">
                    <a:lumMod val="10000"/>
                  </a:schemeClr>
                </a:solidFill>
                <a:latin typeface="Bookman Old Style" panose="02050604050505020204" pitchFamily="18" charset="0"/>
                <a:cs typeface="Times New Roman" panose="02020603050405020304" pitchFamily="18" charset="0"/>
              </a:rPr>
              <a:t>Shikhovets</a:t>
            </a:r>
            <a:r>
              <a:rPr lang="en-US" dirty="0">
                <a:solidFill>
                  <a:schemeClr val="bg2">
                    <a:lumMod val="10000"/>
                  </a:schemeClr>
                </a:solidFill>
                <a:latin typeface="Bookman Old Style" panose="02050604050505020204" pitchFamily="18" charset="0"/>
                <a:cs typeface="Times New Roman" panose="02020603050405020304" pitchFamily="18" charset="0"/>
              </a:rPr>
              <a:t>, "Analysis of Methods for Creating Media for Long-Term Data Storage," 2020 IEEE 2nd International Conference on Advanced Trends in Information Theory (ATIT), Kyiv, Ukraine, 2020, pp. 238-241. </a:t>
            </a:r>
            <a:r>
              <a:rPr lang="en-US" dirty="0" err="1">
                <a:solidFill>
                  <a:schemeClr val="bg2">
                    <a:lumMod val="10000"/>
                  </a:schemeClr>
                </a:solidFill>
                <a:latin typeface="Bookman Old Style" panose="02050604050505020204" pitchFamily="18" charset="0"/>
                <a:cs typeface="Times New Roman" panose="02020603050405020304" pitchFamily="18" charset="0"/>
              </a:rPr>
              <a:t>doi</a:t>
            </a:r>
            <a:r>
              <a:rPr lang="en-US" dirty="0">
                <a:solidFill>
                  <a:schemeClr val="bg2">
                    <a:lumMod val="10000"/>
                  </a:schemeClr>
                </a:solidFill>
                <a:latin typeface="Bookman Old Style" panose="02050604050505020204" pitchFamily="18" charset="0"/>
                <a:cs typeface="Times New Roman" panose="02020603050405020304" pitchFamily="18" charset="0"/>
              </a:rPr>
              <a:t>: 10.1109/ATIT50783.2020.9349267</a:t>
            </a:r>
            <a:r>
              <a:rPr lang="en-US"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lnSpc>
                <a:spcPct val="125000"/>
              </a:lnSpc>
              <a:buFont typeface="+mj-lt"/>
              <a:buAutoNum type="arabicPeriod" startAt="16"/>
            </a:pPr>
            <a:r>
              <a:rPr lang="uk-UA" dirty="0">
                <a:solidFill>
                  <a:schemeClr val="bg2">
                    <a:lumMod val="10000"/>
                  </a:schemeClr>
                </a:solidFill>
                <a:latin typeface="Bookman Old Style" panose="02050604050505020204" pitchFamily="18" charset="0"/>
                <a:cs typeface="Times New Roman" panose="02020603050405020304" pitchFamily="18" charset="0"/>
              </a:rPr>
              <a:t>А.В.Панкратова , А.А. Крючин , Ю.О. Бородін , Є.В. Беляк , О.В.Пригун Дослідження процесу формування  мікрорельєфних структур в плівках хрому на основі методу хімічного травлення. Реєстрація, зберігання і обробка даних, 2021, Т. 23, № 1.с.5-14.</a:t>
            </a:r>
            <a:r>
              <a:rPr lang="en-US" dirty="0">
                <a:solidFill>
                  <a:schemeClr val="bg2">
                    <a:lumMod val="10000"/>
                  </a:schemeClr>
                </a:solidFill>
                <a:latin typeface="Bookman Old Style" panose="02050604050505020204" pitchFamily="18" charset="0"/>
                <a:cs typeface="Times New Roman" panose="02020603050405020304" pitchFamily="18" charset="0"/>
              </a:rPr>
              <a:t>DOI:10.35861/1560-9189.2021.23.12350227. </a:t>
            </a:r>
          </a:p>
          <a:p>
            <a:pPr marL="342900" indent="-342900" algn="just">
              <a:lnSpc>
                <a:spcPct val="125000"/>
              </a:lnSpc>
              <a:buFont typeface="+mj-lt"/>
              <a:buAutoNum type="arabicPeriod" startAt="16"/>
            </a:pPr>
            <a:r>
              <a:rPr lang="uk-UA" dirty="0" smtClean="0">
                <a:solidFill>
                  <a:schemeClr val="bg2">
                    <a:lumMod val="10000"/>
                  </a:schemeClr>
                </a:solidFill>
                <a:latin typeface="Bookman Old Style" panose="02050604050505020204" pitchFamily="18" charset="0"/>
                <a:cs typeface="Times New Roman" panose="02020603050405020304" pitchFamily="18" charset="0"/>
              </a:rPr>
              <a:t>В.В</a:t>
            </a:r>
            <a:r>
              <a:rPr lang="uk-UA" dirty="0">
                <a:solidFill>
                  <a:schemeClr val="bg2">
                    <a:lumMod val="10000"/>
                  </a:schemeClr>
                </a:solidFill>
                <a:latin typeface="Bookman Old Style" panose="02050604050505020204" pitchFamily="18" charset="0"/>
                <a:cs typeface="Times New Roman" panose="02020603050405020304" pitchFamily="18" charset="0"/>
              </a:rPr>
              <a:t>. Петров, А. А. Крючин, Є.В. Беляк, О.Г</a:t>
            </a:r>
            <a:r>
              <a:rPr lang="uk-UA" dirty="0" smtClean="0">
                <a:solidFill>
                  <a:schemeClr val="bg2">
                    <a:lumMod val="10000"/>
                  </a:schemeClr>
                </a:solidFill>
                <a:latin typeface="Bookman Old Style" panose="02050604050505020204" pitchFamily="18" charset="0"/>
                <a:cs typeface="Times New Roman" panose="02020603050405020304" pitchFamily="18" charset="0"/>
              </a:rPr>
              <a:t>.</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smtClean="0">
                <a:solidFill>
                  <a:schemeClr val="bg2">
                    <a:lumMod val="10000"/>
                  </a:schemeClr>
                </a:solidFill>
                <a:latin typeface="Bookman Old Style" panose="02050604050505020204" pitchFamily="18" charset="0"/>
                <a:cs typeface="Times New Roman" panose="02020603050405020304" pitchFamily="18" charset="0"/>
              </a:rPr>
              <a:t>Мельник </a:t>
            </a:r>
            <a:r>
              <a:rPr lang="uk-UA" dirty="0">
                <a:solidFill>
                  <a:schemeClr val="bg2">
                    <a:lumMod val="10000"/>
                  </a:schemeClr>
                </a:solidFill>
                <a:latin typeface="Bookman Old Style" panose="02050604050505020204" pitchFamily="18" charset="0"/>
                <a:cs typeface="Times New Roman" panose="02020603050405020304" pitchFamily="18" charset="0"/>
              </a:rPr>
              <a:t>Перспективи оптичної пам’яті Реєстрація, зберігання і обробка даних, 2021, Т. 23, № 3</a:t>
            </a:r>
            <a:r>
              <a:rPr lang="uk-UA" dirty="0" smtClean="0">
                <a:solidFill>
                  <a:schemeClr val="bg2">
                    <a:lumMod val="10000"/>
                  </a:schemeClr>
                </a:solidFill>
                <a:latin typeface="Bookman Old Style" panose="02050604050505020204" pitchFamily="18" charset="0"/>
                <a:cs typeface="Times New Roman" panose="02020603050405020304" pitchFamily="18" charset="0"/>
              </a:rPr>
              <a:t>. с. 5-14.</a:t>
            </a:r>
            <a:endParaRPr lang="en-US" dirty="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129188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(ТЕЗИ 2017)</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28</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576911"/>
          </a:xfrm>
          <a:prstGeom prst="rect">
            <a:avLst/>
          </a:prstGeom>
        </p:spPr>
        <p:txBody>
          <a:bodyPr wrap="square">
            <a:spAutoFit/>
          </a:bodyPr>
          <a:lstStyle/>
          <a:p>
            <a:pPr marL="342900" indent="-342900" algn="just">
              <a:lnSpc>
                <a:spcPct val="110000"/>
              </a:lnSpc>
              <a:buFont typeface="+mj-lt"/>
              <a:buAutoNum type="arabicPeriod"/>
            </a:pPr>
            <a:r>
              <a:rPr lang="en-US" dirty="0" smtClean="0">
                <a:solidFill>
                  <a:schemeClr val="bg2">
                    <a:lumMod val="10000"/>
                  </a:schemeClr>
                </a:solidFill>
                <a:latin typeface="Bookman Old Style" panose="02050604050505020204" pitchFamily="18" charset="0"/>
                <a:cs typeface="Times New Roman" panose="02020603050405020304" pitchFamily="18" charset="0"/>
              </a:rPr>
              <a:t>A.A.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Kryuchyn</a:t>
            </a:r>
            <a:r>
              <a:rPr lang="en-US" dirty="0" smtClean="0">
                <a:solidFill>
                  <a:schemeClr val="bg2">
                    <a:lumMod val="10000"/>
                  </a:schemeClr>
                </a:solidFill>
                <a:latin typeface="Bookman Old Style" panose="02050604050505020204" pitchFamily="18" charset="0"/>
                <a:cs typeface="Times New Roman" panose="02020603050405020304" pitchFamily="18" charset="0"/>
              </a:rPr>
              <a:t>, V.V.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Petrov</a:t>
            </a:r>
            <a:r>
              <a:rPr lang="en-US" dirty="0" smtClean="0">
                <a:solidFill>
                  <a:schemeClr val="bg2">
                    <a:lumMod val="10000"/>
                  </a:schemeClr>
                </a:solidFill>
                <a:latin typeface="Bookman Old Style" panose="02050604050505020204" pitchFamily="18" charset="0"/>
                <a:cs typeface="Times New Roman" panose="02020603050405020304" pitchFamily="18" charset="0"/>
              </a:rPr>
              <a:t>, V.M.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Rubish</a:t>
            </a:r>
            <a:r>
              <a:rPr lang="en-US" dirty="0" smtClean="0">
                <a:solidFill>
                  <a:schemeClr val="bg2">
                    <a:lumMod val="10000"/>
                  </a:schemeClr>
                </a:solidFill>
                <a:latin typeface="Bookman Old Style" panose="02050604050505020204" pitchFamily="18" charset="0"/>
                <a:cs typeface="Times New Roman" panose="02020603050405020304" pitchFamily="18" charset="0"/>
              </a:rPr>
              <a:t>, M.L.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Trunov</a:t>
            </a:r>
            <a:r>
              <a:rPr lang="en-US" dirty="0" smtClean="0">
                <a:solidFill>
                  <a:schemeClr val="bg2">
                    <a:lumMod val="10000"/>
                  </a:schemeClr>
                </a:solidFill>
                <a:latin typeface="Bookman Old Style" panose="02050604050505020204" pitchFamily="18" charset="0"/>
                <a:cs typeface="Times New Roman" panose="02020603050405020304" pitchFamily="18" charset="0"/>
              </a:rPr>
              <a:t>, S.A.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Kostyukevich</a:t>
            </a:r>
            <a:r>
              <a:rPr lang="en-US" dirty="0" smtClean="0">
                <a:solidFill>
                  <a:schemeClr val="bg2">
                    <a:lumMod val="10000"/>
                  </a:schemeClr>
                </a:solidFill>
                <a:latin typeface="Bookman Old Style" panose="02050604050505020204" pitchFamily="18" charset="0"/>
                <a:cs typeface="Times New Roman" panose="02020603050405020304" pitchFamily="18" charset="0"/>
              </a:rPr>
              <a:t>. Formation of nanoscale structures on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chalcogenide</a:t>
            </a:r>
            <a:r>
              <a:rPr lang="en-US" dirty="0" smtClean="0">
                <a:solidFill>
                  <a:schemeClr val="bg2">
                    <a:lumMod val="10000"/>
                  </a:schemeClr>
                </a:solidFill>
                <a:latin typeface="Bookman Old Style" panose="02050604050505020204" pitchFamily="18" charset="0"/>
                <a:cs typeface="Times New Roman" panose="02020603050405020304" pitchFamily="18" charset="0"/>
              </a:rPr>
              <a:t> films  // Abstract Book  p. 5  8th International Conference </a:t>
            </a:r>
            <a:r>
              <a:rPr lang="uk-UA" dirty="0" smtClean="0">
                <a:solidFill>
                  <a:schemeClr val="bg2">
                    <a:lumMod val="10000"/>
                  </a:schemeClr>
                </a:solidFill>
                <a:latin typeface="Bookman Old Style" panose="02050604050505020204" pitchFamily="18" charset="0"/>
                <a:cs typeface="Times New Roman" panose="02020603050405020304" pitchFamily="18" charset="0"/>
              </a:rPr>
              <a:t>о</a:t>
            </a:r>
            <a:r>
              <a:rPr lang="en-US" dirty="0" smtClean="0">
                <a:solidFill>
                  <a:schemeClr val="bg2">
                    <a:lumMod val="10000"/>
                  </a:schemeClr>
                </a:solidFill>
                <a:latin typeface="Bookman Old Style" panose="02050604050505020204" pitchFamily="18" charset="0"/>
                <a:cs typeface="Times New Roman" panose="02020603050405020304" pitchFamily="18" charset="0"/>
              </a:rPr>
              <a:t>n Am</a:t>
            </a:r>
            <a:r>
              <a:rPr lang="uk-UA" dirty="0" smtClean="0">
                <a:solidFill>
                  <a:schemeClr val="bg2">
                    <a:lumMod val="10000"/>
                  </a:schemeClr>
                </a:solidFill>
                <a:latin typeface="Bookman Old Style" panose="02050604050505020204" pitchFamily="18" charset="0"/>
                <a:cs typeface="Times New Roman" panose="02020603050405020304" pitchFamily="18" charset="0"/>
              </a:rPr>
              <a:t>о</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rphous</a:t>
            </a:r>
            <a:r>
              <a:rPr lang="en-US" dirty="0" smtClean="0">
                <a:solidFill>
                  <a:schemeClr val="bg2">
                    <a:lumMod val="10000"/>
                  </a:schemeClr>
                </a:solidFill>
                <a:latin typeface="Bookman Old Style" panose="02050604050505020204" pitchFamily="18" charset="0"/>
                <a:cs typeface="Times New Roman" panose="02020603050405020304" pitchFamily="18" charset="0"/>
              </a:rPr>
              <a:t> and Nanostructured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Chalcogenides</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Sinaia</a:t>
            </a:r>
            <a:r>
              <a:rPr lang="en-US" dirty="0" smtClean="0">
                <a:solidFill>
                  <a:schemeClr val="bg2">
                    <a:lumMod val="10000"/>
                  </a:schemeClr>
                </a:solidFill>
                <a:latin typeface="Bookman Old Style" panose="02050604050505020204" pitchFamily="18" charset="0"/>
                <a:cs typeface="Times New Roman" panose="02020603050405020304" pitchFamily="18" charset="0"/>
              </a:rPr>
              <a:t>, June 2-5, 2017.</a:t>
            </a:r>
          </a:p>
          <a:p>
            <a:pPr marL="342900" indent="-342900" algn="just">
              <a:lnSpc>
                <a:spcPct val="110000"/>
              </a:lnSpc>
              <a:buFont typeface="+mj-lt"/>
              <a:buAutoNum type="arabicPeriod"/>
            </a:pPr>
            <a:r>
              <a:rPr lang="en-US" dirty="0" err="1" smtClean="0">
                <a:solidFill>
                  <a:schemeClr val="bg2">
                    <a:lumMod val="10000"/>
                  </a:schemeClr>
                </a:solidFill>
                <a:latin typeface="Bookman Old Style" panose="02050604050505020204" pitchFamily="18" charset="0"/>
                <a:cs typeface="Times New Roman" panose="02020603050405020304" pitchFamily="18" charset="0"/>
              </a:rPr>
              <a:t>Kryuchyn</a:t>
            </a:r>
            <a:r>
              <a:rPr lang="en-US" dirty="0" smtClean="0">
                <a:solidFill>
                  <a:schemeClr val="bg2">
                    <a:lumMod val="10000"/>
                  </a:schemeClr>
                </a:solidFill>
                <a:latin typeface="Bookman Old Style" panose="02050604050505020204" pitchFamily="18" charset="0"/>
                <a:cs typeface="Times New Roman" panose="02020603050405020304" pitchFamily="18" charset="0"/>
              </a:rPr>
              <a:t> A.A,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Petrov</a:t>
            </a:r>
            <a:r>
              <a:rPr lang="en-US" dirty="0" smtClean="0">
                <a:solidFill>
                  <a:schemeClr val="bg2">
                    <a:lumMod val="10000"/>
                  </a:schemeClr>
                </a:solidFill>
                <a:latin typeface="Bookman Old Style" panose="02050604050505020204" pitchFamily="18" charset="0"/>
                <a:cs typeface="Times New Roman" panose="02020603050405020304" pitchFamily="18" charset="0"/>
              </a:rPr>
              <a:t> V.V.,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Rubish</a:t>
            </a:r>
            <a:r>
              <a:rPr lang="en-US" dirty="0" smtClean="0">
                <a:solidFill>
                  <a:schemeClr val="bg2">
                    <a:lumMod val="10000"/>
                  </a:schemeClr>
                </a:solidFill>
                <a:latin typeface="Bookman Old Style" panose="02050604050505020204" pitchFamily="18" charset="0"/>
                <a:cs typeface="Times New Roman" panose="02020603050405020304" pitchFamily="18" charset="0"/>
              </a:rPr>
              <a:t> V.M.,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Trunov</a:t>
            </a:r>
            <a:r>
              <a:rPr lang="en-US" dirty="0" smtClean="0">
                <a:solidFill>
                  <a:schemeClr val="bg2">
                    <a:lumMod val="10000"/>
                  </a:schemeClr>
                </a:solidFill>
                <a:latin typeface="Bookman Old Style" panose="02050604050505020204" pitchFamily="18" charset="0"/>
                <a:cs typeface="Times New Roman" panose="02020603050405020304" pitchFamily="18" charset="0"/>
              </a:rPr>
              <a:t> M.L.,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Beliak</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Ie.V</a:t>
            </a:r>
            <a:r>
              <a:rPr lang="en-US" dirty="0" smtClean="0">
                <a:solidFill>
                  <a:schemeClr val="bg2">
                    <a:lumMod val="10000"/>
                  </a:schemeClr>
                </a:solidFill>
                <a:latin typeface="Bookman Old Style" panose="02050604050505020204" pitchFamily="18" charset="0"/>
                <a:cs typeface="Times New Roman" panose="02020603050405020304" pitchFamily="18" charset="0"/>
              </a:rPr>
              <a:t>. Application of inorganic resists for the formation of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nanosized</a:t>
            </a:r>
            <a:r>
              <a:rPr lang="en-US" dirty="0" smtClean="0">
                <a:solidFill>
                  <a:schemeClr val="bg2">
                    <a:lumMod val="10000"/>
                  </a:schemeClr>
                </a:solidFill>
                <a:latin typeface="Bookman Old Style" panose="02050604050505020204" pitchFamily="18" charset="0"/>
                <a:cs typeface="Times New Roman" panose="02020603050405020304" pitchFamily="18" charset="0"/>
              </a:rPr>
              <a:t> relief structures  Abstract book International research and practical conference: nanotechnology and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nanomaterials</a:t>
            </a:r>
            <a:r>
              <a:rPr lang="en-US" dirty="0" smtClean="0">
                <a:solidFill>
                  <a:schemeClr val="bg2">
                    <a:lumMod val="10000"/>
                  </a:schemeClr>
                </a:solidFill>
                <a:latin typeface="Bookman Old Style" panose="02050604050505020204" pitchFamily="18" charset="0"/>
                <a:cs typeface="Times New Roman" panose="02020603050405020304" pitchFamily="18" charset="0"/>
              </a:rPr>
              <a:t> (NANO-2018) 27-30 August 2018 Kyiv, Ukraine, p. 220-221.</a:t>
            </a:r>
          </a:p>
          <a:p>
            <a:pPr marL="342900" indent="-342900" algn="just">
              <a:lnSpc>
                <a:spcPct val="110000"/>
              </a:lnSpc>
              <a:buFont typeface="+mj-lt"/>
              <a:buAutoNum type="arabicPeriod"/>
            </a:pPr>
            <a:r>
              <a:rPr lang="uk-UA" dirty="0" smtClean="0">
                <a:solidFill>
                  <a:schemeClr val="bg2">
                    <a:lumMod val="10000"/>
                  </a:schemeClr>
                </a:solidFill>
                <a:latin typeface="Bookman Old Style" panose="02050604050505020204" pitchFamily="18" charset="0"/>
                <a:cs typeface="Times New Roman" panose="02020603050405020304" pitchFamily="18" charset="0"/>
              </a:rPr>
              <a:t>Петров В.В.,  Крючин А.А. Технології довготермінового зберігання інформації // Реєстрація, зберігання і обробка даних: зб. наук. праць за матеріалами Щорічної підсумкової наукової конференції, ІПРІ НАН України,  2017.</a:t>
            </a:r>
          </a:p>
          <a:p>
            <a:pPr marL="342900" indent="-342900" algn="just">
              <a:lnSpc>
                <a:spcPct val="110000"/>
              </a:lnSpc>
              <a:buFont typeface="+mj-lt"/>
              <a:buAutoNum type="arabicPeriod"/>
            </a:pPr>
            <a:r>
              <a:rPr lang="uk-UA" dirty="0" smtClean="0">
                <a:solidFill>
                  <a:schemeClr val="bg2">
                    <a:lumMod val="10000"/>
                  </a:schemeClr>
                </a:solidFill>
                <a:latin typeface="Bookman Old Style" panose="02050604050505020204" pitchFamily="18" charset="0"/>
                <a:cs typeface="Times New Roman" panose="02020603050405020304" pitchFamily="18" charset="0"/>
              </a:rPr>
              <a:t>Шиховец </a:t>
            </a:r>
            <a:r>
              <a:rPr lang="uk-UA" dirty="0">
                <a:solidFill>
                  <a:schemeClr val="bg2">
                    <a:lumMod val="10000"/>
                  </a:schemeClr>
                </a:solidFill>
                <a:latin typeface="Bookman Old Style" panose="02050604050505020204" pitchFamily="18" charset="0"/>
                <a:cs typeface="Times New Roman" panose="02020603050405020304" pitchFamily="18" charset="0"/>
              </a:rPr>
              <a:t>А.В. </a:t>
            </a:r>
            <a:r>
              <a:rPr lang="uk-UA" dirty="0" err="1">
                <a:solidFill>
                  <a:schemeClr val="bg2">
                    <a:lumMod val="10000"/>
                  </a:schemeClr>
                </a:solidFill>
                <a:latin typeface="Bookman Old Style" panose="02050604050505020204" pitchFamily="18" charset="0"/>
                <a:cs typeface="Times New Roman" panose="02020603050405020304" pitchFamily="18" charset="0"/>
              </a:rPr>
              <a:t>Особенности</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оценки</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качества</a:t>
            </a:r>
            <a:r>
              <a:rPr lang="uk-UA" dirty="0">
                <a:solidFill>
                  <a:schemeClr val="bg2">
                    <a:lumMod val="10000"/>
                  </a:schemeClr>
                </a:solidFill>
                <a:latin typeface="Bookman Old Style" panose="02050604050505020204" pitchFamily="18" charset="0"/>
                <a:cs typeface="Times New Roman" panose="02020603050405020304" pitchFamily="18" charset="0"/>
              </a:rPr>
              <a:t> заготовок для </a:t>
            </a:r>
            <a:r>
              <a:rPr lang="uk-UA" dirty="0" err="1">
                <a:solidFill>
                  <a:schemeClr val="bg2">
                    <a:lumMod val="10000"/>
                  </a:schemeClr>
                </a:solidFill>
                <a:latin typeface="Bookman Old Style" panose="02050604050505020204" pitchFamily="18" charset="0"/>
                <a:cs typeface="Times New Roman" panose="02020603050405020304" pitchFamily="18" charset="0"/>
              </a:rPr>
              <a:t>долговременных</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носителей</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информации</a:t>
            </a:r>
            <a:r>
              <a:rPr lang="uk-UA" dirty="0">
                <a:solidFill>
                  <a:schemeClr val="bg2">
                    <a:lumMod val="10000"/>
                  </a:schemeClr>
                </a:solidFill>
                <a:latin typeface="Bookman Old Style" panose="02050604050505020204" pitchFamily="18" charset="0"/>
                <a:cs typeface="Times New Roman" panose="02020603050405020304" pitchFamily="18" charset="0"/>
              </a:rPr>
              <a:t> при </a:t>
            </a:r>
            <a:r>
              <a:rPr lang="uk-UA" dirty="0" err="1">
                <a:solidFill>
                  <a:schemeClr val="bg2">
                    <a:lumMod val="10000"/>
                  </a:schemeClr>
                </a:solidFill>
                <a:latin typeface="Bookman Old Style" panose="02050604050505020204" pitchFamily="18" charset="0"/>
                <a:cs typeface="Times New Roman" panose="02020603050405020304" pitchFamily="18" charset="0"/>
              </a:rPr>
              <a:t>использовании</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оптической</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микроскопии</a:t>
            </a:r>
            <a:r>
              <a:rPr lang="uk-UA" dirty="0">
                <a:solidFill>
                  <a:schemeClr val="bg2">
                    <a:lumMod val="10000"/>
                  </a:schemeClr>
                </a:solidFill>
                <a:latin typeface="Bookman Old Style" panose="02050604050505020204" pitchFamily="18" charset="0"/>
                <a:cs typeface="Times New Roman" panose="02020603050405020304" pitchFamily="18" charset="0"/>
              </a:rPr>
              <a:t> //Реєстрація, зберігання і обробка даних: зб. наук. праць за матеріалами Щорічної підсумкової наукової конференції, ІПРІ НАН України,  2017</a:t>
            </a:r>
            <a:r>
              <a:rPr lang="uk-UA"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435818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(ТЕЗИ 2017-2018)</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29</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602559"/>
          </a:xfrm>
          <a:prstGeom prst="rect">
            <a:avLst/>
          </a:prstGeom>
        </p:spPr>
        <p:txBody>
          <a:bodyPr wrap="square">
            <a:spAutoFit/>
          </a:bodyPr>
          <a:lstStyle/>
          <a:p>
            <a:pPr marL="342900" indent="-342900" algn="just">
              <a:lnSpc>
                <a:spcPct val="105000"/>
              </a:lnSpc>
              <a:buFont typeface="+mj-lt"/>
              <a:buAutoNum type="arabicPeriod" startAt="5"/>
            </a:pPr>
            <a:r>
              <a:rPr lang="uk-UA" dirty="0">
                <a:solidFill>
                  <a:schemeClr val="bg2">
                    <a:lumMod val="10000"/>
                  </a:schemeClr>
                </a:solidFill>
                <a:latin typeface="Bookman Old Style" panose="02050604050505020204" pitchFamily="18" charset="0"/>
                <a:cs typeface="Times New Roman" panose="02020603050405020304" pitchFamily="18" charset="0"/>
              </a:rPr>
              <a:t>Беляк Є.В.Вплив похибок, що виникають у процесі фотолюмінесцентного запису інформації на надійність зчитування даних // Реєстрація, зберігання і обробка даних: зб. наук. праць за матеріалами Щорічної підсумкової наукової конференції, ІПРІ НАН України,  2017.</a:t>
            </a:r>
          </a:p>
          <a:p>
            <a:pPr marL="342900" indent="-342900" algn="just">
              <a:lnSpc>
                <a:spcPct val="105000"/>
              </a:lnSpc>
              <a:buFont typeface="+mj-lt"/>
              <a:buAutoNum type="arabicPeriod" startAt="5"/>
            </a:pPr>
            <a:r>
              <a:rPr lang="uk-UA" dirty="0">
                <a:solidFill>
                  <a:schemeClr val="bg2">
                    <a:lumMod val="10000"/>
                  </a:schemeClr>
                </a:solidFill>
                <a:latin typeface="Bookman Old Style" panose="02050604050505020204" pitchFamily="18" charset="0"/>
                <a:cs typeface="Times New Roman" panose="02020603050405020304" pitchFamily="18" charset="0"/>
              </a:rPr>
              <a:t>В.В. Петров, А. А. Крючин Технології довготермінового зберігання інформації // Реєстрація, зберігання і обробка даних: зб. Наук. праць за матеріалами Щорічної підсумкової наукової конференції 17-18 травня 2017 року. с. 5-7 – К.: ІПРІ НАН України, 2017.–132 с. – Тираж 100 прим. – </a:t>
            </a:r>
            <a:r>
              <a:rPr lang="en-US" dirty="0">
                <a:solidFill>
                  <a:schemeClr val="bg2">
                    <a:lumMod val="10000"/>
                  </a:schemeClr>
                </a:solidFill>
                <a:latin typeface="Bookman Old Style" panose="02050604050505020204" pitchFamily="18" charset="0"/>
                <a:cs typeface="Times New Roman" panose="02020603050405020304" pitchFamily="18" charset="0"/>
              </a:rPr>
              <a:t>ISBN 978-966-02-8248-3.</a:t>
            </a:r>
          </a:p>
          <a:p>
            <a:pPr marL="342900" indent="-342900" algn="just">
              <a:lnSpc>
                <a:spcPct val="105000"/>
              </a:lnSpc>
              <a:buFont typeface="+mj-lt"/>
              <a:buAutoNum type="arabicPeriod" startAt="5"/>
            </a:pPr>
            <a:r>
              <a:rPr lang="uk-UA" dirty="0">
                <a:solidFill>
                  <a:schemeClr val="bg2">
                    <a:lumMod val="10000"/>
                  </a:schemeClr>
                </a:solidFill>
                <a:latin typeface="Bookman Old Style" panose="02050604050505020204" pitchFamily="18" charset="0"/>
                <a:cs typeface="Times New Roman" panose="02020603050405020304" pitchFamily="18" charset="0"/>
              </a:rPr>
              <a:t>Панкратова А.В.Оптимізація процесу формування мікрорельєфних структур на поверхні сапфірових підкладок // Реєстрація, зберігання і обробка даних: зб. наук. праць за матеріалами Щорічної підсумкової наукової конференції, ІПРІ НАН України, 2017. </a:t>
            </a:r>
          </a:p>
          <a:p>
            <a:pPr marL="342900" indent="-342900" algn="just">
              <a:lnSpc>
                <a:spcPct val="105000"/>
              </a:lnSpc>
              <a:buFont typeface="+mj-lt"/>
              <a:buAutoNum type="arabicPeriod" startAt="5"/>
            </a:pPr>
            <a:r>
              <a:rPr lang="uk-UA" dirty="0">
                <a:solidFill>
                  <a:schemeClr val="bg2">
                    <a:lumMod val="10000"/>
                  </a:schemeClr>
                </a:solidFill>
                <a:latin typeface="Bookman Old Style" panose="02050604050505020204" pitchFamily="18" charset="0"/>
                <a:cs typeface="Times New Roman" panose="02020603050405020304" pitchFamily="18" charset="0"/>
              </a:rPr>
              <a:t>Панкратова А.В. Аналіз методів та вибір маскуючого шару для отримання мікрорельєфу в сапфірі // Реєстрація, зберігання і обробка даних: зб. наук. праць за матеріалами Щорічної підсумкової наукової конференції, ІПРІ НАН України, 2018.</a:t>
            </a:r>
          </a:p>
        </p:txBody>
      </p:sp>
    </p:spTree>
    <p:extLst>
      <p:ext uri="{BB962C8B-B14F-4D97-AF65-F5344CB8AC3E}">
        <p14:creationId xmlns:p14="http://schemas.microsoft.com/office/powerpoint/2010/main" val="125838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043608" y="333816"/>
            <a:ext cx="7848872"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План робіт на </a:t>
            </a:r>
            <a:r>
              <a:rPr lang="uk-UA" sz="2200" dirty="0" smtClean="0">
                <a:solidFill>
                  <a:schemeClr val="accent2">
                    <a:lumMod val="50000"/>
                  </a:schemeClr>
                </a:solidFill>
                <a:latin typeface="Bookman Old Style" panose="02050604050505020204" pitchFamily="18" charset="0"/>
              </a:rPr>
              <a:t>2021</a:t>
            </a:r>
            <a:r>
              <a:rPr lang="uk-UA" sz="2200" dirty="0" smtClean="0">
                <a:solidFill>
                  <a:schemeClr val="bg2">
                    <a:lumMod val="25000"/>
                  </a:schemeClr>
                </a:solidFill>
                <a:latin typeface="Bookman Old Style" panose="02050604050505020204" pitchFamily="18" charset="0"/>
              </a:rPr>
              <a:t> рік</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03</a:t>
            </a:r>
            <a:endParaRPr lang="uk-UA" sz="2200" dirty="0">
              <a:solidFill>
                <a:schemeClr val="bg2">
                  <a:lumMod val="25000"/>
                </a:schemeClr>
              </a:solidFill>
              <a:latin typeface="Bookman Old Style" panose="02050604050505020204" pitchFamily="18" charset="0"/>
            </a:endParaRPr>
          </a:p>
        </p:txBody>
      </p:sp>
      <p:sp>
        <p:nvSpPr>
          <p:cNvPr id="21" name="Прямоугольник 20"/>
          <p:cNvSpPr/>
          <p:nvPr/>
        </p:nvSpPr>
        <p:spPr>
          <a:xfrm>
            <a:off x="319314" y="1052736"/>
            <a:ext cx="8573166" cy="2477601"/>
          </a:xfrm>
          <a:prstGeom prst="rect">
            <a:avLst/>
          </a:prstGeom>
        </p:spPr>
        <p:txBody>
          <a:bodyPr wrap="square">
            <a:spAutoFit/>
          </a:bodyPr>
          <a:lstStyle/>
          <a:p>
            <a:pPr>
              <a:lnSpc>
                <a:spcPct val="125000"/>
              </a:lnSpc>
            </a:pPr>
            <a:r>
              <a:rPr lang="uk-UA" sz="2000" dirty="0" smtClean="0">
                <a:solidFill>
                  <a:schemeClr val="bg2">
                    <a:lumMod val="10000"/>
                  </a:schemeClr>
                </a:solidFill>
                <a:latin typeface="Bookman Old Style" panose="02050604050505020204" pitchFamily="18" charset="0"/>
                <a:cs typeface="Times New Roman" panose="02020603050405020304" pitchFamily="18" charset="0"/>
              </a:rPr>
              <a:t>Етапи роботи, результати і впровадження: </a:t>
            </a:r>
          </a:p>
          <a:p>
            <a:pPr>
              <a:lnSpc>
                <a:spcPct val="125000"/>
              </a:lnSpc>
            </a:pPr>
            <a:endParaRPr lang="uk-UA" sz="400" dirty="0" smtClean="0">
              <a:solidFill>
                <a:schemeClr val="bg2">
                  <a:lumMod val="10000"/>
                </a:schemeClr>
              </a:solidFill>
              <a:latin typeface="Bookman Old Style" panose="02050604050505020204" pitchFamily="18" charset="0"/>
              <a:cs typeface="Times New Roman" panose="02020603050405020304" pitchFamily="18" charset="0"/>
            </a:endParaRPr>
          </a:p>
          <a:p>
            <a:pPr marL="711200" indent="-347663">
              <a:lnSpc>
                <a:spcPct val="125000"/>
              </a:lnSpc>
              <a:buFont typeface="Arial" panose="020B0604020202020204" pitchFamily="34" charset="0"/>
              <a:buChar char="•"/>
            </a:pP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Розробка пропозицій зі створення промислової технології виготовлення сапфірових дисків довготермінового зберігання даних. </a:t>
            </a:r>
          </a:p>
          <a:p>
            <a:pPr marL="711200" indent="-347663">
              <a:lnSpc>
                <a:spcPct val="125000"/>
              </a:lnSpc>
              <a:buFont typeface="Arial" panose="020B0604020202020204" pitchFamily="34" charset="0"/>
              <a:buChar char="•"/>
            </a:pP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Проведення аналізу отриманих результатів.</a:t>
            </a:r>
          </a:p>
          <a:p>
            <a:pPr marL="711200" indent="-347663">
              <a:lnSpc>
                <a:spcPct val="125000"/>
              </a:lnSpc>
              <a:buFont typeface="Arial" panose="020B0604020202020204" pitchFamily="34" charset="0"/>
              <a:buChar char="•"/>
            </a:pP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Підготовка заключного наукового звіту.</a:t>
            </a:r>
            <a:endParaRPr lang="uk-UA" sz="2000"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10" name="Прямоугольник 9"/>
          <p:cNvSpPr/>
          <p:nvPr/>
        </p:nvSpPr>
        <p:spPr>
          <a:xfrm>
            <a:off x="319313" y="3573016"/>
            <a:ext cx="8573167" cy="938719"/>
          </a:xfrm>
          <a:prstGeom prst="rect">
            <a:avLst/>
          </a:prstGeom>
        </p:spPr>
        <p:txBody>
          <a:bodyPr wrap="square">
            <a:spAutoFit/>
          </a:bodyPr>
          <a:lstStyle/>
          <a:p>
            <a:pPr>
              <a:lnSpc>
                <a:spcPct val="125000"/>
              </a:lnSpc>
            </a:pPr>
            <a:r>
              <a:rPr lang="uk-UA" sz="2000" dirty="0" smtClean="0">
                <a:solidFill>
                  <a:schemeClr val="bg2">
                    <a:lumMod val="10000"/>
                  </a:schemeClr>
                </a:solidFill>
                <a:latin typeface="Bookman Old Style" panose="02050604050505020204" pitchFamily="18" charset="0"/>
                <a:cs typeface="Times New Roman" panose="02020603050405020304" pitchFamily="18" charset="0"/>
              </a:rPr>
              <a:t>Підрозділи, що приймають участь у виконанні НДР: </a:t>
            </a:r>
          </a:p>
          <a:p>
            <a:pPr>
              <a:lnSpc>
                <a:spcPct val="125000"/>
              </a:lnSpc>
            </a:pPr>
            <a:endParaRPr lang="uk-UA" sz="400" dirty="0" smtClean="0">
              <a:solidFill>
                <a:schemeClr val="bg2">
                  <a:lumMod val="10000"/>
                </a:schemeClr>
              </a:solidFill>
              <a:latin typeface="Bookman Old Style" panose="02050604050505020204" pitchFamily="18" charset="0"/>
              <a:cs typeface="Times New Roman" panose="02020603050405020304" pitchFamily="18" charset="0"/>
            </a:endParaRPr>
          </a:p>
          <a:p>
            <a:pPr marL="363538">
              <a:lnSpc>
                <a:spcPct val="125000"/>
              </a:lnSpc>
            </a:pP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Відділ №101, №103, дослідно-експериментальна служба.</a:t>
            </a:r>
            <a:endParaRPr lang="uk-UA" sz="2000" dirty="0">
              <a:solidFill>
                <a:schemeClr val="accent2">
                  <a:lumMod val="50000"/>
                </a:schemeClr>
              </a:solidFill>
              <a:latin typeface="Bookman Old Style" panose="02050604050505020204" pitchFamily="18" charset="0"/>
              <a:cs typeface="Times New Roman" panose="02020603050405020304" pitchFamily="18" charset="0"/>
            </a:endParaRPr>
          </a:p>
        </p:txBody>
      </p:sp>
      <p:sp>
        <p:nvSpPr>
          <p:cNvPr id="11" name="Прямоугольник 10"/>
          <p:cNvSpPr/>
          <p:nvPr/>
        </p:nvSpPr>
        <p:spPr>
          <a:xfrm>
            <a:off x="322742" y="4581128"/>
            <a:ext cx="8569738" cy="2092881"/>
          </a:xfrm>
          <a:prstGeom prst="rect">
            <a:avLst/>
          </a:prstGeom>
        </p:spPr>
        <p:txBody>
          <a:bodyPr wrap="square">
            <a:spAutoFit/>
          </a:bodyPr>
          <a:lstStyle/>
          <a:p>
            <a:pPr>
              <a:lnSpc>
                <a:spcPct val="125000"/>
              </a:lnSpc>
            </a:pPr>
            <a:r>
              <a:rPr lang="uk-UA" sz="2000" dirty="0" smtClean="0">
                <a:solidFill>
                  <a:schemeClr val="bg2">
                    <a:lumMod val="10000"/>
                  </a:schemeClr>
                </a:solidFill>
                <a:latin typeface="Bookman Old Style" panose="02050604050505020204" pitchFamily="18" charset="0"/>
                <a:cs typeface="Times New Roman" panose="02020603050405020304" pitchFamily="18" charset="0"/>
              </a:rPr>
              <a:t>Відповідальні виконавці: </a:t>
            </a:r>
          </a:p>
          <a:p>
            <a:pPr>
              <a:lnSpc>
                <a:spcPct val="125000"/>
              </a:lnSpc>
            </a:pPr>
            <a:endParaRPr lang="uk-UA" sz="400" dirty="0" smtClean="0">
              <a:solidFill>
                <a:schemeClr val="bg2">
                  <a:lumMod val="10000"/>
                </a:schemeClr>
              </a:solidFill>
              <a:latin typeface="Bookman Old Style" panose="02050604050505020204" pitchFamily="18" charset="0"/>
              <a:cs typeface="Times New Roman" panose="02020603050405020304" pitchFamily="18" charset="0"/>
            </a:endParaRPr>
          </a:p>
          <a:p>
            <a:pPr marL="706438" indent="-342900">
              <a:lnSpc>
                <a:spcPct val="125000"/>
              </a:lnSpc>
              <a:buFont typeface="Arial" panose="020B0604020202020204" pitchFamily="34" charset="0"/>
              <a:buChar char="•"/>
            </a:pP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член-кор. НАН України, д.т.н. А.А. Крючин </a:t>
            </a:r>
          </a:p>
          <a:p>
            <a:pPr marL="706438" indent="-342900">
              <a:lnSpc>
                <a:spcPct val="125000"/>
              </a:lnSpc>
              <a:buFont typeface="Arial" panose="020B0604020202020204" pitchFamily="34" charset="0"/>
              <a:buChar char="•"/>
            </a:pP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к.т.н., с.н.с. С.М. Шанойло</a:t>
            </a:r>
          </a:p>
          <a:p>
            <a:pPr marL="706438" indent="-342900">
              <a:lnSpc>
                <a:spcPct val="125000"/>
              </a:lnSpc>
              <a:buFont typeface="Arial" panose="020B0604020202020204" pitchFamily="34" charset="0"/>
              <a:buChar char="•"/>
            </a:pP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к.т.н., с.н.с. Є.В. Беляк</a:t>
            </a:r>
          </a:p>
          <a:p>
            <a:pPr marL="706438" indent="-342900">
              <a:lnSpc>
                <a:spcPct val="125000"/>
              </a:lnSpc>
              <a:buFont typeface="Arial" panose="020B0604020202020204" pitchFamily="34" charset="0"/>
              <a:buChar char="•"/>
            </a:pPr>
            <a:r>
              <a:rPr lang="uk-UA" sz="2000" dirty="0" smtClean="0">
                <a:solidFill>
                  <a:schemeClr val="accent2">
                    <a:lumMod val="50000"/>
                  </a:schemeClr>
                </a:solidFill>
                <a:latin typeface="Bookman Old Style" panose="02050604050505020204" pitchFamily="18" charset="0"/>
                <a:cs typeface="Times New Roman" panose="02020603050405020304" pitchFamily="18" charset="0"/>
              </a:rPr>
              <a:t>д.т.н., пр.н.с. А.С. Лапчук</a:t>
            </a:r>
          </a:p>
        </p:txBody>
      </p:sp>
    </p:spTree>
    <p:extLst>
      <p:ext uri="{BB962C8B-B14F-4D97-AF65-F5344CB8AC3E}">
        <p14:creationId xmlns:p14="http://schemas.microsoft.com/office/powerpoint/2010/main" val="1850532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(ТЕЗИ 2018)</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30</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632311"/>
          </a:xfrm>
          <a:prstGeom prst="rect">
            <a:avLst/>
          </a:prstGeom>
        </p:spPr>
        <p:txBody>
          <a:bodyPr wrap="square">
            <a:spAutoFit/>
          </a:bodyPr>
          <a:lstStyle/>
          <a:p>
            <a:pPr marL="342900" indent="-342900" algn="just">
              <a:buFont typeface="+mj-lt"/>
              <a:buAutoNum type="arabicPeriod" startAt="9"/>
            </a:pPr>
            <a:r>
              <a:rPr lang="uk-UA" dirty="0" err="1" smtClean="0">
                <a:solidFill>
                  <a:schemeClr val="bg2">
                    <a:lumMod val="10000"/>
                  </a:schemeClr>
                </a:solidFill>
                <a:latin typeface="Bookman Old Style" panose="02050604050505020204" pitchFamily="18" charset="0"/>
                <a:cs typeface="Times New Roman" panose="02020603050405020304" pitchFamily="18" charset="0"/>
              </a:rPr>
              <a:t>Цубін</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a:solidFill>
                  <a:schemeClr val="bg2">
                    <a:lumMod val="10000"/>
                  </a:schemeClr>
                </a:solidFill>
                <a:latin typeface="Bookman Old Style" panose="02050604050505020204" pitchFamily="18" charset="0"/>
                <a:cs typeface="Times New Roman" panose="02020603050405020304" pitchFamily="18" charset="0"/>
              </a:rPr>
              <a:t>О.А. Настроювання приводу обертання диска-оригінала станції лазерного запису дисків-оригіналів в форматі </a:t>
            </a:r>
            <a:r>
              <a:rPr lang="en-US" dirty="0">
                <a:solidFill>
                  <a:schemeClr val="bg2">
                    <a:lumMod val="10000"/>
                  </a:schemeClr>
                </a:solidFill>
                <a:latin typeface="Bookman Old Style" panose="02050604050505020204" pitchFamily="18" charset="0"/>
                <a:cs typeface="Times New Roman" panose="02020603050405020304" pitchFamily="18" charset="0"/>
              </a:rPr>
              <a:t>CD </a:t>
            </a:r>
            <a:r>
              <a:rPr lang="uk-UA" dirty="0">
                <a:solidFill>
                  <a:schemeClr val="bg2">
                    <a:lumMod val="10000"/>
                  </a:schemeClr>
                </a:solidFill>
                <a:latin typeface="Bookman Old Style" panose="02050604050505020204" pitchFamily="18" charset="0"/>
                <a:cs typeface="Times New Roman" panose="02020603050405020304" pitchFamily="18" charset="0"/>
              </a:rPr>
              <a:t>та </a:t>
            </a:r>
            <a:r>
              <a:rPr lang="en-US" dirty="0">
                <a:solidFill>
                  <a:schemeClr val="bg2">
                    <a:lumMod val="10000"/>
                  </a:schemeClr>
                </a:solidFill>
                <a:latin typeface="Bookman Old Style" panose="02050604050505020204" pitchFamily="18" charset="0"/>
                <a:cs typeface="Times New Roman" panose="02020603050405020304" pitchFamily="18" charset="0"/>
              </a:rPr>
              <a:t>DVD </a:t>
            </a:r>
            <a:r>
              <a:rPr lang="uk-UA" dirty="0">
                <a:solidFill>
                  <a:schemeClr val="bg2">
                    <a:lumMod val="10000"/>
                  </a:schemeClr>
                </a:solidFill>
                <a:latin typeface="Bookman Old Style" panose="02050604050505020204" pitchFamily="18" charset="0"/>
                <a:cs typeface="Times New Roman" panose="02020603050405020304" pitchFamily="18" charset="0"/>
              </a:rPr>
              <a:t>з використанням цифрового лазерного інтерферометра // Реєстрація, зберігання і обробка даних: зб. наук. праць за матеріалами Щорічної </a:t>
            </a:r>
            <a:r>
              <a:rPr lang="uk-UA" dirty="0" smtClean="0">
                <a:solidFill>
                  <a:schemeClr val="bg2">
                    <a:lumMod val="10000"/>
                  </a:schemeClr>
                </a:solidFill>
                <a:latin typeface="Bookman Old Style" panose="02050604050505020204" pitchFamily="18" charset="0"/>
                <a:cs typeface="Times New Roman" panose="02020603050405020304" pitchFamily="18" charset="0"/>
              </a:rPr>
              <a:t>підсумкової наукової конференції, </a:t>
            </a:r>
            <a:r>
              <a:rPr lang="uk-UA" dirty="0">
                <a:solidFill>
                  <a:schemeClr val="bg2">
                    <a:lumMod val="10000"/>
                  </a:schemeClr>
                </a:solidFill>
                <a:latin typeface="Bookman Old Style" panose="02050604050505020204" pitchFamily="18" charset="0"/>
                <a:cs typeface="Times New Roman" panose="02020603050405020304" pitchFamily="18" charset="0"/>
              </a:rPr>
              <a:t>ІПРІ НАН України, 2018.</a:t>
            </a:r>
          </a:p>
          <a:p>
            <a:pPr marL="342900" indent="-342900" algn="just">
              <a:buFont typeface="+mj-lt"/>
              <a:buAutoNum type="arabicPeriod" startAt="9"/>
            </a:pPr>
            <a:r>
              <a:rPr lang="en-US" dirty="0" err="1" smtClean="0">
                <a:solidFill>
                  <a:schemeClr val="bg2">
                    <a:lumMod val="10000"/>
                  </a:schemeClr>
                </a:solidFill>
                <a:latin typeface="Bookman Old Style" panose="02050604050505020204" pitchFamily="18" charset="0"/>
                <a:cs typeface="Times New Roman" panose="02020603050405020304" pitchFamily="18" charset="0"/>
              </a:rPr>
              <a:t>Kryuchyn</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a:solidFill>
                  <a:schemeClr val="bg2">
                    <a:lumMod val="10000"/>
                  </a:schemeClr>
                </a:solidFill>
                <a:latin typeface="Bookman Old Style" panose="02050604050505020204" pitchFamily="18" charset="0"/>
                <a:cs typeface="Times New Roman" panose="02020603050405020304" pitchFamily="18" charset="0"/>
              </a:rPr>
              <a:t>A.A., </a:t>
            </a:r>
            <a:r>
              <a:rPr lang="en-US" dirty="0" err="1">
                <a:solidFill>
                  <a:schemeClr val="bg2">
                    <a:lumMod val="10000"/>
                  </a:schemeClr>
                </a:solidFill>
                <a:latin typeface="Bookman Old Style" panose="02050604050505020204" pitchFamily="18" charset="0"/>
                <a:cs typeface="Times New Roman" panose="02020603050405020304" pitchFamily="18" charset="0"/>
              </a:rPr>
              <a:t>Petrov</a:t>
            </a:r>
            <a:r>
              <a:rPr lang="en-US" dirty="0">
                <a:solidFill>
                  <a:schemeClr val="bg2">
                    <a:lumMod val="10000"/>
                  </a:schemeClr>
                </a:solidFill>
                <a:latin typeface="Bookman Old Style" panose="02050604050505020204" pitchFamily="18" charset="0"/>
                <a:cs typeface="Times New Roman" panose="02020603050405020304" pitchFamily="18" charset="0"/>
              </a:rPr>
              <a:t> V.V., </a:t>
            </a:r>
            <a:r>
              <a:rPr lang="en-US" dirty="0" err="1">
                <a:solidFill>
                  <a:schemeClr val="bg2">
                    <a:lumMod val="10000"/>
                  </a:schemeClr>
                </a:solidFill>
                <a:latin typeface="Bookman Old Style" panose="02050604050505020204" pitchFamily="18" charset="0"/>
                <a:cs typeface="Times New Roman" panose="02020603050405020304" pitchFamily="18" charset="0"/>
              </a:rPr>
              <a:t>Rubish</a:t>
            </a:r>
            <a:r>
              <a:rPr lang="en-US" dirty="0">
                <a:solidFill>
                  <a:schemeClr val="bg2">
                    <a:lumMod val="10000"/>
                  </a:schemeClr>
                </a:solidFill>
                <a:latin typeface="Bookman Old Style" panose="02050604050505020204" pitchFamily="18" charset="0"/>
                <a:cs typeface="Times New Roman" panose="02020603050405020304" pitchFamily="18" charset="0"/>
              </a:rPr>
              <a:t> V.M., </a:t>
            </a:r>
            <a:r>
              <a:rPr lang="en-US" dirty="0" err="1">
                <a:solidFill>
                  <a:schemeClr val="bg2">
                    <a:lumMod val="10000"/>
                  </a:schemeClr>
                </a:solidFill>
                <a:latin typeface="Bookman Old Style" panose="02050604050505020204" pitchFamily="18" charset="0"/>
                <a:cs typeface="Times New Roman" panose="02020603050405020304" pitchFamily="18" charset="0"/>
              </a:rPr>
              <a:t>Trunov</a:t>
            </a:r>
            <a:r>
              <a:rPr lang="en-US" dirty="0">
                <a:solidFill>
                  <a:schemeClr val="bg2">
                    <a:lumMod val="10000"/>
                  </a:schemeClr>
                </a:solidFill>
                <a:latin typeface="Bookman Old Style" panose="02050604050505020204" pitchFamily="18" charset="0"/>
                <a:cs typeface="Times New Roman" panose="02020603050405020304" pitchFamily="18" charset="0"/>
              </a:rPr>
              <a:t> M.L., </a:t>
            </a:r>
            <a:r>
              <a:rPr lang="en-US" dirty="0" err="1">
                <a:solidFill>
                  <a:schemeClr val="bg2">
                    <a:lumMod val="10000"/>
                  </a:schemeClr>
                </a:solidFill>
                <a:latin typeface="Bookman Old Style" panose="02050604050505020204" pitchFamily="18" charset="0"/>
                <a:cs typeface="Times New Roman" panose="02020603050405020304" pitchFamily="18" charset="0"/>
              </a:rPr>
              <a:t>Beliak</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Ie.V</a:t>
            </a:r>
            <a:r>
              <a:rPr lang="en-US" dirty="0">
                <a:solidFill>
                  <a:schemeClr val="bg2">
                    <a:lumMod val="10000"/>
                  </a:schemeClr>
                </a:solidFill>
                <a:latin typeface="Bookman Old Style" panose="02050604050505020204" pitchFamily="18" charset="0"/>
                <a:cs typeface="Times New Roman" panose="02020603050405020304" pitchFamily="18" charset="0"/>
              </a:rPr>
              <a:t>. Application of inorganic resists for the formation of </a:t>
            </a:r>
            <a:r>
              <a:rPr lang="en-US" dirty="0" err="1">
                <a:solidFill>
                  <a:schemeClr val="bg2">
                    <a:lumMod val="10000"/>
                  </a:schemeClr>
                </a:solidFill>
                <a:latin typeface="Bookman Old Style" panose="02050604050505020204" pitchFamily="18" charset="0"/>
                <a:cs typeface="Times New Roman" panose="02020603050405020304" pitchFamily="18" charset="0"/>
              </a:rPr>
              <a:t>nanosized</a:t>
            </a:r>
            <a:r>
              <a:rPr lang="en-US" dirty="0">
                <a:solidFill>
                  <a:schemeClr val="bg2">
                    <a:lumMod val="10000"/>
                  </a:schemeClr>
                </a:solidFill>
                <a:latin typeface="Bookman Old Style" panose="02050604050505020204" pitchFamily="18" charset="0"/>
                <a:cs typeface="Times New Roman" panose="02020603050405020304" pitchFamily="18" charset="0"/>
              </a:rPr>
              <a:t> relief structures Abstract book International research and practical conference: nanotechnology and </a:t>
            </a:r>
            <a:r>
              <a:rPr lang="en-US" dirty="0" err="1">
                <a:solidFill>
                  <a:schemeClr val="bg2">
                    <a:lumMod val="10000"/>
                  </a:schemeClr>
                </a:solidFill>
                <a:latin typeface="Bookman Old Style" panose="02050604050505020204" pitchFamily="18" charset="0"/>
                <a:cs typeface="Times New Roman" panose="02020603050405020304" pitchFamily="18" charset="0"/>
              </a:rPr>
              <a:t>nanomaterials</a:t>
            </a:r>
            <a:r>
              <a:rPr lang="en-US" dirty="0">
                <a:solidFill>
                  <a:schemeClr val="bg2">
                    <a:lumMod val="10000"/>
                  </a:schemeClr>
                </a:solidFill>
                <a:latin typeface="Bookman Old Style" panose="02050604050505020204" pitchFamily="18" charset="0"/>
                <a:cs typeface="Times New Roman" panose="02020603050405020304" pitchFamily="18" charset="0"/>
              </a:rPr>
              <a:t> (NANO-2018) 27-30 August 2018 Kyiv, Ukraine, p. 220-221.</a:t>
            </a:r>
          </a:p>
          <a:p>
            <a:pPr marL="342900" indent="-342900" algn="just">
              <a:buFont typeface="+mj-lt"/>
              <a:buAutoNum type="arabicPeriod" startAt="9"/>
            </a:pPr>
            <a:r>
              <a:rPr lang="uk-UA" dirty="0" smtClean="0">
                <a:solidFill>
                  <a:schemeClr val="bg2">
                    <a:lumMod val="10000"/>
                  </a:schemeClr>
                </a:solidFill>
                <a:latin typeface="Bookman Old Style" panose="02050604050505020204" pitchFamily="18" charset="0"/>
                <a:cs typeface="Times New Roman" panose="02020603050405020304" pitchFamily="18" charset="0"/>
              </a:rPr>
              <a:t>Петров </a:t>
            </a:r>
            <a:r>
              <a:rPr lang="uk-UA" dirty="0">
                <a:solidFill>
                  <a:schemeClr val="bg2">
                    <a:lumMod val="10000"/>
                  </a:schemeClr>
                </a:solidFill>
                <a:latin typeface="Bookman Old Style" panose="02050604050505020204" pitchFamily="18" charset="0"/>
                <a:cs typeface="Times New Roman" panose="02020603050405020304" pitchFamily="18" charset="0"/>
              </a:rPr>
              <a:t>В.В.,  Крючин А.А. Перспективні типи пам'яті для зберігання великих обсягів інформації // Реєстрація, зберігання і обробка даних: зб. наук. праць за матеріалами Щорічної підсумкової наукової конференції, ІПРІ НАН України,  2018.</a:t>
            </a:r>
          </a:p>
          <a:p>
            <a:pPr marL="342900" indent="-342900" algn="just">
              <a:buFont typeface="+mj-lt"/>
              <a:buAutoNum type="arabicPeriod" startAt="9"/>
            </a:pPr>
            <a:r>
              <a:rPr lang="uk-UA" dirty="0" smtClean="0">
                <a:solidFill>
                  <a:schemeClr val="bg2">
                    <a:lumMod val="10000"/>
                  </a:schemeClr>
                </a:solidFill>
                <a:latin typeface="Bookman Old Style" panose="02050604050505020204" pitchFamily="18" charset="0"/>
                <a:cs typeface="Times New Roman" panose="02020603050405020304" pitchFamily="18" charset="0"/>
              </a:rPr>
              <a:t>Шиховец </a:t>
            </a:r>
            <a:r>
              <a:rPr lang="uk-UA" dirty="0">
                <a:solidFill>
                  <a:schemeClr val="bg2">
                    <a:lumMod val="10000"/>
                  </a:schemeClr>
                </a:solidFill>
                <a:latin typeface="Bookman Old Style" panose="02050604050505020204" pitchFamily="18" charset="0"/>
                <a:cs typeface="Times New Roman" panose="02020603050405020304" pitchFamily="18" charset="0"/>
              </a:rPr>
              <a:t>А.В. </a:t>
            </a:r>
            <a:r>
              <a:rPr lang="uk-UA" dirty="0" err="1">
                <a:solidFill>
                  <a:schemeClr val="bg2">
                    <a:lumMod val="10000"/>
                  </a:schemeClr>
                </a:solidFill>
                <a:latin typeface="Bookman Old Style" panose="02050604050505020204" pitchFamily="18" charset="0"/>
                <a:cs typeface="Times New Roman" panose="02020603050405020304" pitchFamily="18" charset="0"/>
              </a:rPr>
              <a:t>Особенности</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технологического</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процесса</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получения</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отражающего</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слоя</a:t>
            </a:r>
            <a:r>
              <a:rPr lang="uk-UA" dirty="0">
                <a:solidFill>
                  <a:schemeClr val="bg2">
                    <a:lumMod val="10000"/>
                  </a:schemeClr>
                </a:solidFill>
                <a:latin typeface="Bookman Old Style" panose="02050604050505020204" pitchFamily="18" charset="0"/>
                <a:cs typeface="Times New Roman" panose="02020603050405020304" pitchFamily="18" charset="0"/>
              </a:rPr>
              <a:t> на </a:t>
            </a:r>
            <a:r>
              <a:rPr lang="uk-UA" dirty="0" err="1">
                <a:solidFill>
                  <a:schemeClr val="bg2">
                    <a:lumMod val="10000"/>
                  </a:schemeClr>
                </a:solidFill>
                <a:latin typeface="Bookman Old Style" panose="02050604050505020204" pitchFamily="18" charset="0"/>
                <a:cs typeface="Times New Roman" panose="02020603050405020304" pitchFamily="18" charset="0"/>
              </a:rPr>
              <a:t>основе</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пленки</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нихрома</a:t>
            </a:r>
            <a:r>
              <a:rPr lang="uk-UA" dirty="0">
                <a:solidFill>
                  <a:schemeClr val="bg2">
                    <a:lumMod val="10000"/>
                  </a:schemeClr>
                </a:solidFill>
                <a:latin typeface="Bookman Old Style" panose="02050604050505020204" pitchFamily="18" charset="0"/>
                <a:cs typeface="Times New Roman" panose="02020603050405020304" pitchFamily="18" charset="0"/>
              </a:rPr>
              <a:t> для </a:t>
            </a:r>
            <a:r>
              <a:rPr lang="uk-UA" dirty="0" err="1">
                <a:solidFill>
                  <a:schemeClr val="bg2">
                    <a:lumMod val="10000"/>
                  </a:schemeClr>
                </a:solidFill>
                <a:latin typeface="Bookman Old Style" panose="02050604050505020204" pitchFamily="18" charset="0"/>
                <a:cs typeface="Times New Roman" panose="02020603050405020304" pitchFamily="18" charset="0"/>
              </a:rPr>
              <a:t>долговременных</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носителей</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информации</a:t>
            </a:r>
            <a:r>
              <a:rPr lang="uk-UA" dirty="0">
                <a:solidFill>
                  <a:schemeClr val="bg2">
                    <a:lumMod val="10000"/>
                  </a:schemeClr>
                </a:solidFill>
                <a:latin typeface="Bookman Old Style" panose="02050604050505020204" pitchFamily="18" charset="0"/>
                <a:cs typeface="Times New Roman" panose="02020603050405020304" pitchFamily="18" charset="0"/>
              </a:rPr>
              <a:t> // Реєстрація, зберігання і обробка даних: зб. наук. праць за матеріалами Щорічної підсумкової наукової конференції, ІПРІ НАН України,  2018.</a:t>
            </a:r>
          </a:p>
        </p:txBody>
      </p:sp>
    </p:spTree>
    <p:extLst>
      <p:ext uri="{BB962C8B-B14F-4D97-AF65-F5344CB8AC3E}">
        <p14:creationId xmlns:p14="http://schemas.microsoft.com/office/powerpoint/2010/main" val="3272100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(ТЕЗИ 2018)</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31</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311711"/>
          </a:xfrm>
          <a:prstGeom prst="rect">
            <a:avLst/>
          </a:prstGeom>
        </p:spPr>
        <p:txBody>
          <a:bodyPr wrap="square">
            <a:spAutoFit/>
          </a:bodyPr>
          <a:lstStyle/>
          <a:p>
            <a:pPr marL="342900" indent="-342900" algn="just">
              <a:lnSpc>
                <a:spcPct val="105000"/>
              </a:lnSpc>
              <a:buFont typeface="+mj-lt"/>
              <a:buAutoNum type="arabicPeriod" startAt="13"/>
            </a:pPr>
            <a:r>
              <a:rPr lang="en-US" dirty="0" err="1" smtClean="0">
                <a:solidFill>
                  <a:schemeClr val="bg2">
                    <a:lumMod val="10000"/>
                  </a:schemeClr>
                </a:solidFill>
                <a:latin typeface="Bookman Old Style" panose="02050604050505020204" pitchFamily="18" charset="0"/>
                <a:cs typeface="Times New Roman" panose="02020603050405020304" pitchFamily="18" charset="0"/>
              </a:rPr>
              <a:t>Petrov</a:t>
            </a:r>
            <a:r>
              <a:rPr lang="en-US" dirty="0" smtClean="0">
                <a:solidFill>
                  <a:schemeClr val="bg2">
                    <a:lumMod val="10000"/>
                  </a:schemeClr>
                </a:solidFill>
                <a:latin typeface="Bookman Old Style" panose="02050604050505020204" pitchFamily="18" charset="0"/>
                <a:cs typeface="Times New Roman" panose="02020603050405020304" pitchFamily="18" charset="0"/>
              </a:rPr>
              <a:t> V.V.,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Kryuchyn</a:t>
            </a:r>
            <a:r>
              <a:rPr lang="en-US" dirty="0" smtClean="0">
                <a:solidFill>
                  <a:schemeClr val="bg2">
                    <a:lumMod val="10000"/>
                  </a:schemeClr>
                </a:solidFill>
                <a:latin typeface="Bookman Old Style" panose="02050604050505020204" pitchFamily="18" charset="0"/>
                <a:cs typeface="Times New Roman" panose="02020603050405020304" pitchFamily="18" charset="0"/>
              </a:rPr>
              <a:t> A.A.,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Shanoylo</a:t>
            </a:r>
            <a:r>
              <a:rPr lang="en-US" dirty="0" smtClean="0">
                <a:solidFill>
                  <a:schemeClr val="bg2">
                    <a:lumMod val="10000"/>
                  </a:schemeClr>
                </a:solidFill>
                <a:latin typeface="Bookman Old Style" panose="02050604050505020204" pitchFamily="18" charset="0"/>
                <a:cs typeface="Times New Roman" panose="02020603050405020304" pitchFamily="18" charset="0"/>
              </a:rPr>
              <a:t> S.M.,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Beliak</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Ie.V</a:t>
            </a:r>
            <a:r>
              <a:rPr lang="en-US" dirty="0" smtClean="0">
                <a:solidFill>
                  <a:schemeClr val="bg2">
                    <a:lumMod val="10000"/>
                  </a:schemeClr>
                </a:solidFill>
                <a:latin typeface="Bookman Old Style" panose="02050604050505020204" pitchFamily="18" charset="0"/>
                <a:cs typeface="Times New Roman" panose="02020603050405020304" pitchFamily="18" charset="0"/>
              </a:rPr>
              <a:t>., Manko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D.Yu</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Gorbov</a:t>
            </a:r>
            <a:r>
              <a:rPr lang="en-US" dirty="0" smtClean="0">
                <a:solidFill>
                  <a:schemeClr val="bg2">
                    <a:lumMod val="10000"/>
                  </a:schemeClr>
                </a:solidFill>
                <a:latin typeface="Bookman Old Style" panose="02050604050505020204" pitchFamily="18" charset="0"/>
                <a:cs typeface="Times New Roman" panose="02020603050405020304" pitchFamily="18" charset="0"/>
              </a:rPr>
              <a:t> I.V. Using a direct laser record to create sub-micron structures Abstract book International meeting clusters and nanostructured materials (CNM-5)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Uzhgorod</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Vodograj</a:t>
            </a:r>
            <a:r>
              <a:rPr lang="en-US" dirty="0" smtClean="0">
                <a:solidFill>
                  <a:schemeClr val="bg2">
                    <a:lumMod val="10000"/>
                  </a:schemeClr>
                </a:solidFill>
                <a:latin typeface="Bookman Old Style" panose="02050604050505020204" pitchFamily="18" charset="0"/>
                <a:cs typeface="Times New Roman" panose="02020603050405020304" pitchFamily="18" charset="0"/>
              </a:rPr>
              <a:t>  Ukraine, 22-26 October 2018, p. 29-31.</a:t>
            </a:r>
          </a:p>
          <a:p>
            <a:pPr marL="342900" indent="-342900" algn="just">
              <a:lnSpc>
                <a:spcPct val="105000"/>
              </a:lnSpc>
              <a:buFont typeface="+mj-lt"/>
              <a:buAutoNum type="arabicPeriod" startAt="13"/>
            </a:pPr>
            <a:r>
              <a:rPr lang="uk-UA" dirty="0" smtClean="0">
                <a:solidFill>
                  <a:schemeClr val="bg2">
                    <a:lumMod val="10000"/>
                  </a:schemeClr>
                </a:solidFill>
                <a:latin typeface="Bookman Old Style" panose="02050604050505020204" pitchFamily="18" charset="0"/>
                <a:cs typeface="Times New Roman" panose="02020603050405020304" pitchFamily="18" charset="0"/>
              </a:rPr>
              <a:t>Беляк Є.В. Перспективи застосування оптичних запам’ятовуючих пристроїв у сучасних  центрів обробки даних // Реєстрація, зберігання і обробка даних: зб. наук. праць за матеріалами Щорічної підсумкової наукової конференції, ІПРІ НАН України, 2018.</a:t>
            </a:r>
          </a:p>
          <a:p>
            <a:pPr marL="342900" indent="-342900" algn="just">
              <a:lnSpc>
                <a:spcPct val="105000"/>
              </a:lnSpc>
              <a:buFont typeface="+mj-lt"/>
              <a:buAutoNum type="arabicPeriod" startAt="13"/>
            </a:pPr>
            <a:r>
              <a:rPr lang="uk-UA" dirty="0" smtClean="0">
                <a:solidFill>
                  <a:schemeClr val="bg2">
                    <a:lumMod val="10000"/>
                  </a:schemeClr>
                </a:solidFill>
                <a:latin typeface="Bookman Old Style" panose="02050604050505020204" pitchFamily="18" charset="0"/>
                <a:cs typeface="Times New Roman" panose="02020603050405020304" pitchFamily="18" charset="0"/>
              </a:rPr>
              <a:t>Манько Д.Ю. </a:t>
            </a:r>
            <a:r>
              <a:rPr lang="uk-UA" dirty="0" err="1" smtClean="0">
                <a:solidFill>
                  <a:schemeClr val="bg2">
                    <a:lumMod val="10000"/>
                  </a:schemeClr>
                </a:solidFill>
                <a:latin typeface="Bookman Old Style" panose="02050604050505020204" pitchFamily="18" charset="0"/>
                <a:cs typeface="Times New Roman" panose="02020603050405020304" pitchFamily="18" charset="0"/>
              </a:rPr>
              <a:t>Некоторые</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err="1" smtClean="0">
                <a:solidFill>
                  <a:schemeClr val="bg2">
                    <a:lumMod val="10000"/>
                  </a:schemeClr>
                </a:solidFill>
                <a:latin typeface="Bookman Old Style" panose="02050604050505020204" pitchFamily="18" charset="0"/>
                <a:cs typeface="Times New Roman" panose="02020603050405020304" pitchFamily="18" charset="0"/>
              </a:rPr>
              <a:t>аспекты</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err="1" smtClean="0">
                <a:solidFill>
                  <a:schemeClr val="bg2">
                    <a:lumMod val="10000"/>
                  </a:schemeClr>
                </a:solidFill>
                <a:latin typeface="Bookman Old Style" panose="02050604050505020204" pitchFamily="18" charset="0"/>
                <a:cs typeface="Times New Roman" panose="02020603050405020304" pitchFamily="18" charset="0"/>
              </a:rPr>
              <a:t>длительного</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err="1" smtClean="0">
                <a:solidFill>
                  <a:schemeClr val="bg2">
                    <a:lumMod val="10000"/>
                  </a:schemeClr>
                </a:solidFill>
                <a:latin typeface="Bookman Old Style" panose="02050604050505020204" pitchFamily="18" charset="0"/>
                <a:cs typeface="Times New Roman" panose="02020603050405020304" pitchFamily="18" charset="0"/>
              </a:rPr>
              <a:t>хранения</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err="1" smtClean="0">
                <a:solidFill>
                  <a:schemeClr val="bg2">
                    <a:lumMod val="10000"/>
                  </a:schemeClr>
                </a:solidFill>
                <a:latin typeface="Bookman Old Style" panose="02050604050505020204" pitchFamily="18" charset="0"/>
                <a:cs typeface="Times New Roman" panose="02020603050405020304" pitchFamily="18" charset="0"/>
              </a:rPr>
              <a:t>данных</a:t>
            </a:r>
            <a:r>
              <a:rPr lang="uk-UA" dirty="0" smtClean="0">
                <a:solidFill>
                  <a:schemeClr val="bg2">
                    <a:lumMod val="10000"/>
                  </a:schemeClr>
                </a:solidFill>
                <a:latin typeface="Bookman Old Style" panose="02050604050505020204" pitchFamily="18" charset="0"/>
                <a:cs typeface="Times New Roman" panose="02020603050405020304" pitchFamily="18" charset="0"/>
              </a:rPr>
              <a:t> // Реєстрація, зберігання і обробка даних: зб. наук. праць за матеріалами Щорічної підсумкової наукової конференції, ІПРІ НАН України, 2018.</a:t>
            </a:r>
          </a:p>
          <a:p>
            <a:pPr marL="342900" indent="-342900" algn="just">
              <a:lnSpc>
                <a:spcPct val="105000"/>
              </a:lnSpc>
              <a:buFont typeface="+mj-lt"/>
              <a:buAutoNum type="arabicPeriod" startAt="13"/>
            </a:pPr>
            <a:r>
              <a:rPr lang="uk-UA" dirty="0" smtClean="0">
                <a:solidFill>
                  <a:schemeClr val="bg2">
                    <a:lumMod val="10000"/>
                  </a:schemeClr>
                </a:solidFill>
                <a:latin typeface="Bookman Old Style" panose="02050604050505020204" pitchFamily="18" charset="0"/>
                <a:cs typeface="Times New Roman" panose="02020603050405020304" pitchFamily="18" charset="0"/>
              </a:rPr>
              <a:t>Бородін Ю.О. Оптимізація оптичної системи станції запису дисків оригіналів // Реєстрація, зберігання і обробка даних: зб. наук. праць за матеріалами Щорічної підсумкової наукової конференції, ІПРІ НАН України, 2018.</a:t>
            </a:r>
          </a:p>
        </p:txBody>
      </p:sp>
    </p:spTree>
    <p:extLst>
      <p:ext uri="{BB962C8B-B14F-4D97-AF65-F5344CB8AC3E}">
        <p14:creationId xmlns:p14="http://schemas.microsoft.com/office/powerpoint/2010/main" val="1030993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(ТЕЗИ 2019)</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32</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460790"/>
          </a:xfrm>
          <a:prstGeom prst="rect">
            <a:avLst/>
          </a:prstGeom>
        </p:spPr>
        <p:txBody>
          <a:bodyPr wrap="square">
            <a:spAutoFit/>
          </a:bodyPr>
          <a:lstStyle/>
          <a:p>
            <a:pPr marL="342900" indent="-342900" algn="just">
              <a:lnSpc>
                <a:spcPct val="114000"/>
              </a:lnSpc>
              <a:buFont typeface="+mj-lt"/>
              <a:buAutoNum type="arabicPeriod" startAt="17"/>
            </a:pPr>
            <a:r>
              <a:rPr lang="uk-UA" dirty="0" smtClean="0">
                <a:solidFill>
                  <a:schemeClr val="bg2">
                    <a:lumMod val="10000"/>
                  </a:schemeClr>
                </a:solidFill>
                <a:latin typeface="Bookman Old Style" panose="02050604050505020204" pitchFamily="18" charset="0"/>
                <a:cs typeface="Times New Roman" panose="02020603050405020304" pitchFamily="18" charset="0"/>
              </a:rPr>
              <a:t>Шиховец </a:t>
            </a:r>
            <a:r>
              <a:rPr lang="uk-UA" dirty="0">
                <a:solidFill>
                  <a:schemeClr val="bg2">
                    <a:lumMod val="10000"/>
                  </a:schemeClr>
                </a:solidFill>
                <a:latin typeface="Bookman Old Style" panose="02050604050505020204" pitchFamily="18" charset="0"/>
                <a:cs typeface="Times New Roman" panose="02020603050405020304" pitchFamily="18" charset="0"/>
              </a:rPr>
              <a:t>А.В. </a:t>
            </a:r>
            <a:r>
              <a:rPr lang="uk-UA" dirty="0" err="1">
                <a:solidFill>
                  <a:schemeClr val="bg2">
                    <a:lumMod val="10000"/>
                  </a:schemeClr>
                </a:solidFill>
                <a:latin typeface="Bookman Old Style" panose="02050604050505020204" pitchFamily="18" charset="0"/>
                <a:cs typeface="Times New Roman" panose="02020603050405020304" pitchFamily="18" charset="0"/>
              </a:rPr>
              <a:t>Получение</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металлического</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слоя</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хрома</a:t>
            </a:r>
            <a:r>
              <a:rPr lang="uk-UA" dirty="0">
                <a:solidFill>
                  <a:schemeClr val="bg2">
                    <a:lumMod val="10000"/>
                  </a:schemeClr>
                </a:solidFill>
                <a:latin typeface="Bookman Old Style" panose="02050604050505020204" pitchFamily="18" charset="0"/>
                <a:cs typeface="Times New Roman" panose="02020603050405020304" pitchFamily="18" charset="0"/>
              </a:rPr>
              <a:t> для </a:t>
            </a:r>
            <a:r>
              <a:rPr lang="uk-UA" dirty="0" err="1">
                <a:solidFill>
                  <a:schemeClr val="bg2">
                    <a:lumMod val="10000"/>
                  </a:schemeClr>
                </a:solidFill>
                <a:latin typeface="Bookman Old Style" panose="02050604050505020204" pitchFamily="18" charset="0"/>
                <a:cs typeface="Times New Roman" panose="02020603050405020304" pitchFamily="18" charset="0"/>
              </a:rPr>
              <a:t>долговременных</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носителей</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информации</a:t>
            </a:r>
            <a:r>
              <a:rPr lang="uk-UA" dirty="0">
                <a:solidFill>
                  <a:schemeClr val="bg2">
                    <a:lumMod val="10000"/>
                  </a:schemeClr>
                </a:solidFill>
                <a:latin typeface="Bookman Old Style" panose="02050604050505020204" pitchFamily="18" charset="0"/>
                <a:cs typeface="Times New Roman" panose="02020603050405020304" pitchFamily="18" charset="0"/>
              </a:rPr>
              <a:t> // Збірник “Реєстрація, зберігання і обробка даних”: зб. наук. праць за матеріалами Щорічної підсумкової конференції 15-16 травня 2019 року</a:t>
            </a:r>
          </a:p>
          <a:p>
            <a:pPr marL="342900" indent="-342900" algn="just">
              <a:lnSpc>
                <a:spcPct val="114000"/>
              </a:lnSpc>
              <a:buFont typeface="+mj-lt"/>
              <a:buAutoNum type="arabicPeriod" startAt="17"/>
            </a:pPr>
            <a:r>
              <a:rPr lang="uk-UA" dirty="0" smtClean="0">
                <a:solidFill>
                  <a:schemeClr val="bg2">
                    <a:lumMod val="10000"/>
                  </a:schemeClr>
                </a:solidFill>
                <a:latin typeface="Bookman Old Style" panose="02050604050505020204" pitchFamily="18" charset="0"/>
                <a:cs typeface="Times New Roman" panose="02020603050405020304" pitchFamily="18" charset="0"/>
              </a:rPr>
              <a:t>Беляк </a:t>
            </a:r>
            <a:r>
              <a:rPr lang="uk-UA" dirty="0">
                <a:solidFill>
                  <a:schemeClr val="bg2">
                    <a:lumMod val="10000"/>
                  </a:schemeClr>
                </a:solidFill>
                <a:latin typeface="Bookman Old Style" panose="02050604050505020204" pitchFamily="18" charset="0"/>
                <a:cs typeface="Times New Roman" panose="02020603050405020304" pitchFamily="18" charset="0"/>
              </a:rPr>
              <a:t>Є.В. Аналіз ефективності багаторівневого кодування інформаційних елементів при об’ємному оптичному записі інформації // Збірник “Реєстрація, зберігання і обробка даних”: зб. наук. праць за матеріалами Щорічної підсумкової конференції 15-16 травня 2019 року</a:t>
            </a:r>
          </a:p>
          <a:p>
            <a:pPr marL="342900" indent="-342900" algn="just">
              <a:lnSpc>
                <a:spcPct val="114000"/>
              </a:lnSpc>
              <a:buFont typeface="+mj-lt"/>
              <a:buAutoNum type="arabicPeriod" startAt="17"/>
            </a:pPr>
            <a:r>
              <a:rPr lang="uk-UA" dirty="0" smtClean="0">
                <a:solidFill>
                  <a:schemeClr val="bg2">
                    <a:lumMod val="10000"/>
                  </a:schemeClr>
                </a:solidFill>
                <a:latin typeface="Bookman Old Style" panose="02050604050505020204" pitchFamily="18" charset="0"/>
                <a:cs typeface="Times New Roman" panose="02020603050405020304" pitchFamily="18" charset="0"/>
              </a:rPr>
              <a:t>Косяк І.В. Формування </a:t>
            </a:r>
            <a:r>
              <a:rPr lang="uk-UA" dirty="0">
                <a:solidFill>
                  <a:schemeClr val="bg2">
                    <a:lumMod val="10000"/>
                  </a:schemeClr>
                </a:solidFill>
                <a:latin typeface="Bookman Old Style" panose="02050604050505020204" pitchFamily="18" charset="0"/>
                <a:cs typeface="Times New Roman" panose="02020603050405020304" pitchFamily="18" charset="0"/>
              </a:rPr>
              <a:t>модуляції оптичного сигналу для запису дисків-оригіналів // Збірник “Реєстрація, зберігання і обробка даних”: зб. наук. праць за матеріалами Щорічної підсумкової конференції 15-16 травня 2019 року</a:t>
            </a:r>
          </a:p>
          <a:p>
            <a:pPr marL="342900" indent="-342900" algn="just">
              <a:lnSpc>
                <a:spcPct val="114000"/>
              </a:lnSpc>
              <a:buFont typeface="+mj-lt"/>
              <a:buAutoNum type="arabicPeriod" startAt="17"/>
            </a:pPr>
            <a:r>
              <a:rPr lang="uk-UA" dirty="0" smtClean="0">
                <a:solidFill>
                  <a:schemeClr val="bg2">
                    <a:lumMod val="10000"/>
                  </a:schemeClr>
                </a:solidFill>
                <a:latin typeface="Bookman Old Style" panose="02050604050505020204" pitchFamily="18" charset="0"/>
                <a:cs typeface="Times New Roman" panose="02020603050405020304" pitchFamily="18" charset="0"/>
              </a:rPr>
              <a:t>Бородін </a:t>
            </a:r>
            <a:r>
              <a:rPr lang="uk-UA" dirty="0">
                <a:solidFill>
                  <a:schemeClr val="bg2">
                    <a:lumMod val="10000"/>
                  </a:schemeClr>
                </a:solidFill>
                <a:latin typeface="Bookman Old Style" panose="02050604050505020204" pitchFamily="18" charset="0"/>
                <a:cs typeface="Times New Roman" panose="02020603050405020304" pitchFamily="18" charset="0"/>
              </a:rPr>
              <a:t>Ю.О</a:t>
            </a:r>
            <a:r>
              <a:rPr lang="uk-UA" dirty="0" smtClean="0">
                <a:solidFill>
                  <a:schemeClr val="bg2">
                    <a:lumMod val="10000"/>
                  </a:schemeClr>
                </a:solidFill>
                <a:latin typeface="Bookman Old Style" panose="02050604050505020204" pitchFamily="18" charset="0"/>
                <a:cs typeface="Times New Roman" panose="02020603050405020304" pitchFamily="18" charset="0"/>
              </a:rPr>
              <a:t>. Дослідження оптичної </a:t>
            </a:r>
            <a:r>
              <a:rPr lang="uk-UA" dirty="0">
                <a:solidFill>
                  <a:schemeClr val="bg2">
                    <a:lumMod val="10000"/>
                  </a:schemeClr>
                </a:solidFill>
                <a:latin typeface="Bookman Old Style" panose="02050604050505020204" pitchFamily="18" charset="0"/>
                <a:cs typeface="Times New Roman" panose="02020603050405020304" pitchFamily="18" charset="0"/>
              </a:rPr>
              <a:t>системи станції лазерного запису дисків оригіналів // Збірник “Реєстрація, зберігання і обробка даних”: зб. наук. праць за матеріалами Щорічної підсумкової конференції 15-16 травня 2019 року</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1987822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(ТЕЗИ 2019)</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33</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632311"/>
          </a:xfrm>
          <a:prstGeom prst="rect">
            <a:avLst/>
          </a:prstGeom>
        </p:spPr>
        <p:txBody>
          <a:bodyPr wrap="square">
            <a:spAutoFit/>
          </a:bodyPr>
          <a:lstStyle/>
          <a:p>
            <a:pPr marL="342900" indent="-342900" algn="just">
              <a:buFont typeface="+mj-lt"/>
              <a:buAutoNum type="arabicPeriod" startAt="21"/>
            </a:pPr>
            <a:r>
              <a:rPr lang="uk-UA" dirty="0" smtClean="0">
                <a:solidFill>
                  <a:schemeClr val="bg2">
                    <a:lumMod val="10000"/>
                  </a:schemeClr>
                </a:solidFill>
                <a:latin typeface="Bookman Old Style" panose="02050604050505020204" pitchFamily="18" charset="0"/>
                <a:cs typeface="Times New Roman" panose="02020603050405020304" pitchFamily="18" charset="0"/>
              </a:rPr>
              <a:t>Манько </a:t>
            </a:r>
            <a:r>
              <a:rPr lang="uk-UA" dirty="0">
                <a:solidFill>
                  <a:schemeClr val="bg2">
                    <a:lumMod val="10000"/>
                  </a:schemeClr>
                </a:solidFill>
                <a:latin typeface="Bookman Old Style" panose="02050604050505020204" pitchFamily="18" charset="0"/>
                <a:cs typeface="Times New Roman" panose="02020603050405020304" pitchFamily="18" charset="0"/>
              </a:rPr>
              <a:t>Д.Ю. Методи оптимізації характеристик  оптичного дифузора // Збірник “Реєстрація, зберігання і обробка даних”: зб. наук. праць за матеріалами Щорічної підсумкової конференції 15-16 травня 2019 року</a:t>
            </a:r>
          </a:p>
          <a:p>
            <a:pPr marL="342900" indent="-342900" algn="just">
              <a:buFont typeface="+mj-lt"/>
              <a:buAutoNum type="arabicPeriod" startAt="21"/>
            </a:pPr>
            <a:r>
              <a:rPr lang="en-US" dirty="0" smtClean="0">
                <a:solidFill>
                  <a:schemeClr val="bg2">
                    <a:lumMod val="10000"/>
                  </a:schemeClr>
                </a:solidFill>
                <a:latin typeface="Bookman Old Style" panose="02050604050505020204" pitchFamily="18" charset="0"/>
                <a:cs typeface="Times New Roman" panose="02020603050405020304" pitchFamily="18" charset="0"/>
              </a:rPr>
              <a:t>A.A.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Kryuchyn</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V.V.Petrov</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a:solidFill>
                  <a:schemeClr val="bg2">
                    <a:lumMod val="10000"/>
                  </a:schemeClr>
                </a:solidFill>
                <a:latin typeface="Bookman Old Style" panose="02050604050505020204" pitchFamily="18" charset="0"/>
                <a:cs typeface="Times New Roman" panose="02020603050405020304" pitchFamily="18" charset="0"/>
              </a:rPr>
              <a:t>,V.M</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err="1" smtClean="0">
                <a:solidFill>
                  <a:schemeClr val="bg2">
                    <a:lumMod val="10000"/>
                  </a:schemeClr>
                </a:solidFill>
                <a:latin typeface="Bookman Old Style" panose="02050604050505020204" pitchFamily="18" charset="0"/>
                <a:cs typeface="Times New Roman" panose="02020603050405020304" pitchFamily="18" charset="0"/>
              </a:rPr>
              <a:t>Rubish</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a:solidFill>
                  <a:schemeClr val="bg2">
                    <a:lumMod val="10000"/>
                  </a:schemeClr>
                </a:solidFill>
                <a:latin typeface="Bookman Old Style" panose="02050604050505020204" pitchFamily="18" charset="0"/>
                <a:cs typeface="Times New Roman" panose="02020603050405020304" pitchFamily="18" charset="0"/>
              </a:rPr>
              <a:t>,  S.A. </a:t>
            </a:r>
            <a:r>
              <a:rPr lang="en-US" dirty="0" err="1">
                <a:solidFill>
                  <a:schemeClr val="bg2">
                    <a:lumMod val="10000"/>
                  </a:schemeClr>
                </a:solidFill>
                <a:latin typeface="Bookman Old Style" panose="02050604050505020204" pitchFamily="18" charset="0"/>
                <a:cs typeface="Times New Roman" panose="02020603050405020304" pitchFamily="18" charset="0"/>
              </a:rPr>
              <a:t>Kostyukevich</a:t>
            </a:r>
            <a:r>
              <a:rPr lang="en-US" dirty="0">
                <a:solidFill>
                  <a:schemeClr val="bg2">
                    <a:lumMod val="10000"/>
                  </a:schemeClr>
                </a:solidFill>
                <a:latin typeface="Bookman Old Style" panose="02050604050505020204" pitchFamily="18" charset="0"/>
                <a:cs typeface="Times New Roman" panose="02020603050405020304" pitchFamily="18" charset="0"/>
              </a:rPr>
              <a:t> The direct laser writing micro relief structures </a:t>
            </a:r>
            <a:r>
              <a:rPr lang="en-US" dirty="0" smtClean="0">
                <a:solidFill>
                  <a:schemeClr val="bg2">
                    <a:lumMod val="10000"/>
                  </a:schemeClr>
                </a:solidFill>
                <a:latin typeface="Bookman Old Style" panose="02050604050505020204" pitchFamily="18" charset="0"/>
                <a:cs typeface="Times New Roman" panose="02020603050405020304" pitchFamily="18" charset="0"/>
              </a:rPr>
              <a:t>on </a:t>
            </a:r>
            <a:r>
              <a:rPr lang="en-US" dirty="0" err="1">
                <a:solidFill>
                  <a:schemeClr val="bg2">
                    <a:lumMod val="10000"/>
                  </a:schemeClr>
                </a:solidFill>
                <a:latin typeface="Bookman Old Style" panose="02050604050505020204" pitchFamily="18" charset="0"/>
                <a:cs typeface="Times New Roman" panose="02020603050405020304" pitchFamily="18" charset="0"/>
              </a:rPr>
              <a:t>chalcogenide</a:t>
            </a:r>
            <a:r>
              <a:rPr lang="en-US" dirty="0">
                <a:solidFill>
                  <a:schemeClr val="bg2">
                    <a:lumMod val="10000"/>
                  </a:schemeClr>
                </a:solidFill>
                <a:latin typeface="Bookman Old Style" panose="02050604050505020204" pitchFamily="18" charset="0"/>
                <a:cs typeface="Times New Roman" panose="02020603050405020304" pitchFamily="18" charset="0"/>
              </a:rPr>
              <a:t> glass by laser beam   recorder of master discs //Abstract Book  p.8-9,  9th International Conference </a:t>
            </a:r>
            <a:r>
              <a:rPr lang="uk-UA" dirty="0">
                <a:solidFill>
                  <a:schemeClr val="bg2">
                    <a:lumMod val="10000"/>
                  </a:schemeClr>
                </a:solidFill>
                <a:latin typeface="Bookman Old Style" panose="02050604050505020204" pitchFamily="18" charset="0"/>
                <a:cs typeface="Times New Roman" panose="02020603050405020304" pitchFamily="18" charset="0"/>
              </a:rPr>
              <a:t>о</a:t>
            </a:r>
            <a:r>
              <a:rPr lang="en-US" dirty="0">
                <a:solidFill>
                  <a:schemeClr val="bg2">
                    <a:lumMod val="10000"/>
                  </a:schemeClr>
                </a:solidFill>
                <a:latin typeface="Bookman Old Style" panose="02050604050505020204" pitchFamily="18" charset="0"/>
                <a:cs typeface="Times New Roman" panose="02020603050405020304" pitchFamily="18" charset="0"/>
              </a:rPr>
              <a:t>n Am</a:t>
            </a:r>
            <a:r>
              <a:rPr lang="uk-UA" dirty="0">
                <a:solidFill>
                  <a:schemeClr val="bg2">
                    <a:lumMod val="10000"/>
                  </a:schemeClr>
                </a:solidFill>
                <a:latin typeface="Bookman Old Style" panose="02050604050505020204" pitchFamily="18" charset="0"/>
                <a:cs typeface="Times New Roman" panose="02020603050405020304" pitchFamily="18" charset="0"/>
              </a:rPr>
              <a:t>о</a:t>
            </a:r>
            <a:r>
              <a:rPr lang="en-US" dirty="0" err="1">
                <a:solidFill>
                  <a:schemeClr val="bg2">
                    <a:lumMod val="10000"/>
                  </a:schemeClr>
                </a:solidFill>
                <a:latin typeface="Bookman Old Style" panose="02050604050505020204" pitchFamily="18" charset="0"/>
                <a:cs typeface="Times New Roman" panose="02020603050405020304" pitchFamily="18" charset="0"/>
              </a:rPr>
              <a:t>rphous</a:t>
            </a:r>
            <a:r>
              <a:rPr lang="en-US" dirty="0">
                <a:solidFill>
                  <a:schemeClr val="bg2">
                    <a:lumMod val="10000"/>
                  </a:schemeClr>
                </a:solidFill>
                <a:latin typeface="Bookman Old Style" panose="02050604050505020204" pitchFamily="18" charset="0"/>
                <a:cs typeface="Times New Roman" panose="02020603050405020304" pitchFamily="18" charset="0"/>
              </a:rPr>
              <a:t> and Nanostructured </a:t>
            </a:r>
            <a:r>
              <a:rPr lang="en-US" dirty="0" err="1">
                <a:solidFill>
                  <a:schemeClr val="bg2">
                    <a:lumMod val="10000"/>
                  </a:schemeClr>
                </a:solidFill>
                <a:latin typeface="Bookman Old Style" panose="02050604050505020204" pitchFamily="18" charset="0"/>
                <a:cs typeface="Times New Roman" panose="02020603050405020304" pitchFamily="18" charset="0"/>
              </a:rPr>
              <a:t>Chalcogenides</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uk-UA" dirty="0">
                <a:solidFill>
                  <a:schemeClr val="bg2">
                    <a:lumMod val="10000"/>
                  </a:schemeClr>
                </a:solidFill>
                <a:latin typeface="Bookman Old Style" panose="02050604050505020204" pitchFamily="18" charset="0"/>
                <a:cs typeface="Times New Roman" panose="02020603050405020304" pitchFamily="18" charset="0"/>
              </a:rPr>
              <a:t>С</a:t>
            </a:r>
            <a:r>
              <a:rPr lang="en-US" dirty="0" err="1">
                <a:solidFill>
                  <a:schemeClr val="bg2">
                    <a:lumMod val="10000"/>
                  </a:schemeClr>
                </a:solidFill>
                <a:latin typeface="Bookman Old Style" panose="02050604050505020204" pitchFamily="18" charset="0"/>
                <a:cs typeface="Times New Roman" panose="02020603050405020304" pitchFamily="18" charset="0"/>
              </a:rPr>
              <a:t>hisinau</a:t>
            </a:r>
            <a:r>
              <a:rPr lang="en-US" dirty="0">
                <a:solidFill>
                  <a:schemeClr val="bg2">
                    <a:lumMod val="10000"/>
                  </a:schemeClr>
                </a:solidFill>
                <a:latin typeface="Bookman Old Style" panose="02050604050505020204" pitchFamily="18" charset="0"/>
                <a:cs typeface="Times New Roman" panose="02020603050405020304" pitchFamily="18" charset="0"/>
              </a:rPr>
              <a:t>, Republic of Moldova,  June 30 - </a:t>
            </a:r>
            <a:r>
              <a:rPr lang="en-US" dirty="0" err="1">
                <a:solidFill>
                  <a:schemeClr val="bg2">
                    <a:lumMod val="10000"/>
                  </a:schemeClr>
                </a:solidFill>
                <a:latin typeface="Bookman Old Style" panose="02050604050505020204" pitchFamily="18" charset="0"/>
                <a:cs typeface="Times New Roman" panose="02020603050405020304" pitchFamily="18" charset="0"/>
              </a:rPr>
              <a:t>Jule</a:t>
            </a:r>
            <a:r>
              <a:rPr lang="en-US" dirty="0">
                <a:solidFill>
                  <a:schemeClr val="bg2">
                    <a:lumMod val="10000"/>
                  </a:schemeClr>
                </a:solidFill>
                <a:latin typeface="Bookman Old Style" panose="02050604050505020204" pitchFamily="18" charset="0"/>
                <a:cs typeface="Times New Roman" panose="02020603050405020304" pitchFamily="18" charset="0"/>
              </a:rPr>
              <a:t> 4, 2019.</a:t>
            </a:r>
          </a:p>
          <a:p>
            <a:pPr marL="342900" indent="-342900" algn="just">
              <a:buFont typeface="+mj-lt"/>
              <a:buAutoNum type="arabicPeriod" startAt="21"/>
            </a:pPr>
            <a:r>
              <a:rPr lang="en-US" dirty="0" err="1" smtClean="0">
                <a:solidFill>
                  <a:schemeClr val="bg2">
                    <a:lumMod val="10000"/>
                  </a:schemeClr>
                </a:solidFill>
                <a:latin typeface="Bookman Old Style" panose="02050604050505020204" pitchFamily="18" charset="0"/>
                <a:cs typeface="Times New Roman" panose="02020603050405020304" pitchFamily="18" charset="0"/>
              </a:rPr>
              <a:t>Rubish</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a:solidFill>
                  <a:schemeClr val="bg2">
                    <a:lumMod val="10000"/>
                  </a:schemeClr>
                </a:solidFill>
                <a:latin typeface="Bookman Old Style" panose="02050604050505020204" pitchFamily="18" charset="0"/>
                <a:cs typeface="Times New Roman" panose="02020603050405020304" pitchFamily="18" charset="0"/>
              </a:rPr>
              <a:t>V.M., </a:t>
            </a:r>
            <a:r>
              <a:rPr lang="en-US" dirty="0" err="1">
                <a:solidFill>
                  <a:schemeClr val="bg2">
                    <a:lumMod val="10000"/>
                  </a:schemeClr>
                </a:solidFill>
                <a:latin typeface="Bookman Old Style" panose="02050604050505020204" pitchFamily="18" charset="0"/>
                <a:cs typeface="Times New Roman" panose="02020603050405020304" pitchFamily="18" charset="0"/>
              </a:rPr>
              <a:t>Yasinko</a:t>
            </a:r>
            <a:r>
              <a:rPr lang="en-US" dirty="0">
                <a:solidFill>
                  <a:schemeClr val="bg2">
                    <a:lumMod val="10000"/>
                  </a:schemeClr>
                </a:solidFill>
                <a:latin typeface="Bookman Old Style" panose="02050604050505020204" pitchFamily="18" charset="0"/>
                <a:cs typeface="Times New Roman" panose="02020603050405020304" pitchFamily="18" charset="0"/>
              </a:rPr>
              <a:t> T.I., Pop M.M., </a:t>
            </a:r>
            <a:r>
              <a:rPr lang="en-US" dirty="0" err="1">
                <a:solidFill>
                  <a:schemeClr val="bg2">
                    <a:lumMod val="10000"/>
                  </a:schemeClr>
                </a:solidFill>
                <a:latin typeface="Bookman Old Style" panose="02050604050505020204" pitchFamily="18" charset="0"/>
                <a:cs typeface="Times New Roman" panose="02020603050405020304" pitchFamily="18" charset="0"/>
              </a:rPr>
              <a:t>Mykaylo</a:t>
            </a:r>
            <a:r>
              <a:rPr lang="en-US" dirty="0">
                <a:solidFill>
                  <a:schemeClr val="bg2">
                    <a:lumMod val="10000"/>
                  </a:schemeClr>
                </a:solidFill>
                <a:latin typeface="Bookman Old Style" panose="02050604050505020204" pitchFamily="18" charset="0"/>
                <a:cs typeface="Times New Roman" panose="02020603050405020304" pitchFamily="18" charset="0"/>
              </a:rPr>
              <a:t> O.A., </a:t>
            </a:r>
            <a:r>
              <a:rPr lang="en-US" dirty="0" err="1">
                <a:solidFill>
                  <a:schemeClr val="bg2">
                    <a:lumMod val="10000"/>
                  </a:schemeClr>
                </a:solidFill>
                <a:latin typeface="Bookman Old Style" panose="02050604050505020204" pitchFamily="18" charset="0"/>
                <a:cs typeface="Times New Roman" panose="02020603050405020304" pitchFamily="18" charset="0"/>
              </a:rPr>
              <a:t>Makar</a:t>
            </a:r>
            <a:r>
              <a:rPr lang="en-US" dirty="0">
                <a:solidFill>
                  <a:schemeClr val="bg2">
                    <a:lumMod val="10000"/>
                  </a:schemeClr>
                </a:solidFill>
                <a:latin typeface="Bookman Old Style" panose="02050604050505020204" pitchFamily="18" charset="0"/>
                <a:cs typeface="Times New Roman" panose="02020603050405020304" pitchFamily="18" charset="0"/>
              </a:rPr>
              <a:t> L.I., </a:t>
            </a:r>
            <a:r>
              <a:rPr lang="en-US" dirty="0" err="1">
                <a:solidFill>
                  <a:schemeClr val="bg2">
                    <a:lumMod val="10000"/>
                  </a:schemeClr>
                </a:solidFill>
                <a:latin typeface="Bookman Old Style" panose="02050604050505020204" pitchFamily="18" charset="0"/>
                <a:cs typeface="Times New Roman" panose="02020603050405020304" pitchFamily="18" charset="0"/>
              </a:rPr>
              <a:t>Kryuchyn</a:t>
            </a:r>
            <a:r>
              <a:rPr lang="en-US" dirty="0">
                <a:solidFill>
                  <a:schemeClr val="bg2">
                    <a:lumMod val="10000"/>
                  </a:schemeClr>
                </a:solidFill>
                <a:latin typeface="Bookman Old Style" panose="02050604050505020204" pitchFamily="18" charset="0"/>
                <a:cs typeface="Times New Roman" panose="02020603050405020304" pitchFamily="18" charset="0"/>
              </a:rPr>
              <a:t> A.A., </a:t>
            </a:r>
            <a:r>
              <a:rPr lang="en-US" dirty="0" err="1">
                <a:solidFill>
                  <a:schemeClr val="bg2">
                    <a:lumMod val="10000"/>
                  </a:schemeClr>
                </a:solidFill>
                <a:latin typeface="Bookman Old Style" panose="02050604050505020204" pitchFamily="18" charset="0"/>
                <a:cs typeface="Times New Roman" panose="02020603050405020304" pitchFamily="18" charset="0"/>
              </a:rPr>
              <a:t>Kostyukevich</a:t>
            </a:r>
            <a:r>
              <a:rPr lang="en-US" dirty="0">
                <a:solidFill>
                  <a:schemeClr val="bg2">
                    <a:lumMod val="10000"/>
                  </a:schemeClr>
                </a:solidFill>
                <a:latin typeface="Bookman Old Style" panose="02050604050505020204" pitchFamily="18" charset="0"/>
                <a:cs typeface="Times New Roman" panose="02020603050405020304" pitchFamily="18" charset="0"/>
              </a:rPr>
              <a:t> S.O., </a:t>
            </a:r>
            <a:r>
              <a:rPr lang="en-US" dirty="0" err="1">
                <a:solidFill>
                  <a:schemeClr val="bg2">
                    <a:lumMod val="10000"/>
                  </a:schemeClr>
                </a:solidFill>
                <a:latin typeface="Bookman Old Style" panose="02050604050505020204" pitchFamily="18" charset="0"/>
                <a:cs typeface="Times New Roman" panose="02020603050405020304" pitchFamily="18" charset="0"/>
              </a:rPr>
              <a:t>Veres</a:t>
            </a:r>
            <a:r>
              <a:rPr lang="en-US" dirty="0">
                <a:solidFill>
                  <a:schemeClr val="bg2">
                    <a:lumMod val="10000"/>
                  </a:schemeClr>
                </a:solidFill>
                <a:latin typeface="Bookman Old Style" panose="02050604050505020204" pitchFamily="18" charset="0"/>
                <a:cs typeface="Times New Roman" panose="02020603050405020304" pitchFamily="18" charset="0"/>
              </a:rPr>
              <a:t> M., </a:t>
            </a:r>
            <a:r>
              <a:rPr lang="en-US" dirty="0" err="1">
                <a:solidFill>
                  <a:schemeClr val="bg2">
                    <a:lumMod val="10000"/>
                  </a:schemeClr>
                </a:solidFill>
                <a:latin typeface="Bookman Old Style" panose="02050604050505020204" pitchFamily="18" charset="0"/>
                <a:cs typeface="Times New Roman" panose="02020603050405020304" pitchFamily="18" charset="0"/>
              </a:rPr>
              <a:t>Holomb</a:t>
            </a:r>
            <a:r>
              <a:rPr lang="en-US" dirty="0">
                <a:solidFill>
                  <a:schemeClr val="bg2">
                    <a:lumMod val="10000"/>
                  </a:schemeClr>
                </a:solidFill>
                <a:latin typeface="Bookman Old Style" panose="02050604050505020204" pitchFamily="18" charset="0"/>
                <a:cs typeface="Times New Roman" panose="02020603050405020304" pitchFamily="18" charset="0"/>
              </a:rPr>
              <a:t> R.M., </a:t>
            </a:r>
            <a:r>
              <a:rPr lang="en-US" dirty="0" err="1">
                <a:solidFill>
                  <a:schemeClr val="bg2">
                    <a:lumMod val="10000"/>
                  </a:schemeClr>
                </a:solidFill>
                <a:latin typeface="Bookman Old Style" panose="02050604050505020204" pitchFamily="18" charset="0"/>
                <a:cs typeface="Times New Roman" panose="02020603050405020304" pitchFamily="18" charset="0"/>
              </a:rPr>
              <a:t>Himics</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L.Structural</a:t>
            </a:r>
            <a:r>
              <a:rPr lang="en-US" dirty="0">
                <a:solidFill>
                  <a:schemeClr val="bg2">
                    <a:lumMod val="10000"/>
                  </a:schemeClr>
                </a:solidFill>
                <a:latin typeface="Bookman Old Style" panose="02050604050505020204" pitchFamily="18" charset="0"/>
                <a:cs typeface="Times New Roman" panose="02020603050405020304" pitchFamily="18" charset="0"/>
              </a:rPr>
              <a:t> Changes in As40-xSbxS60 Films under Laser Irradiation </a:t>
            </a:r>
            <a:r>
              <a:rPr lang="uk-UA" dirty="0">
                <a:solidFill>
                  <a:schemeClr val="bg2">
                    <a:lumMod val="10000"/>
                  </a:schemeClr>
                </a:solidFill>
                <a:latin typeface="Bookman Old Style" panose="02050604050505020204" pitchFamily="18" charset="0"/>
                <a:cs typeface="Times New Roman" panose="02020603050405020304" pitchFamily="18" charset="0"/>
              </a:rPr>
              <a:t>Збірник тез с.166 Х</a:t>
            </a:r>
            <a:r>
              <a:rPr lang="en-US" dirty="0">
                <a:solidFill>
                  <a:schemeClr val="bg2">
                    <a:lumMod val="10000"/>
                  </a:schemeClr>
                </a:solidFill>
                <a:latin typeface="Bookman Old Style" panose="02050604050505020204" pitchFamily="18" charset="0"/>
                <a:cs typeface="Times New Roman" panose="02020603050405020304" pitchFamily="18" charset="0"/>
              </a:rPr>
              <a:t>V</a:t>
            </a:r>
            <a:r>
              <a:rPr lang="uk-UA" dirty="0">
                <a:solidFill>
                  <a:schemeClr val="bg2">
                    <a:lumMod val="10000"/>
                  </a:schemeClr>
                </a:solidFill>
                <a:latin typeface="Bookman Old Style" panose="02050604050505020204" pitchFamily="18" charset="0"/>
                <a:cs typeface="Times New Roman" panose="02020603050405020304" pitchFamily="18" charset="0"/>
              </a:rPr>
              <a:t>І</a:t>
            </a:r>
            <a:r>
              <a:rPr lang="en-US" dirty="0">
                <a:solidFill>
                  <a:schemeClr val="bg2">
                    <a:lumMod val="10000"/>
                  </a:schemeClr>
                </a:solidFill>
                <a:latin typeface="Bookman Old Style" panose="02050604050505020204" pitchFamily="18" charset="0"/>
                <a:cs typeface="Times New Roman" panose="02020603050405020304" pitchFamily="18" charset="0"/>
              </a:rPr>
              <a:t>I </a:t>
            </a:r>
            <a:r>
              <a:rPr lang="uk-UA" dirty="0">
                <a:solidFill>
                  <a:schemeClr val="bg2">
                    <a:lumMod val="10000"/>
                  </a:schemeClr>
                </a:solidFill>
                <a:latin typeface="Bookman Old Style" panose="02050604050505020204" pitchFamily="18" charset="0"/>
                <a:cs typeface="Times New Roman" panose="02020603050405020304" pitchFamily="18" charset="0"/>
              </a:rPr>
              <a:t>Міжнародна </a:t>
            </a:r>
            <a:r>
              <a:rPr lang="uk-UA" dirty="0" err="1">
                <a:solidFill>
                  <a:schemeClr val="bg2">
                    <a:lumMod val="10000"/>
                  </a:schemeClr>
                </a:solidFill>
                <a:latin typeface="Bookman Old Style" panose="02050604050505020204" pitchFamily="18" charset="0"/>
                <a:cs typeface="Times New Roman" panose="02020603050405020304" pitchFamily="18" charset="0"/>
              </a:rPr>
              <a:t>Фреїківська</a:t>
            </a:r>
            <a:r>
              <a:rPr lang="uk-UA" dirty="0">
                <a:solidFill>
                  <a:schemeClr val="bg2">
                    <a:lumMod val="10000"/>
                  </a:schemeClr>
                </a:solidFill>
                <a:latin typeface="Bookman Old Style" panose="02050604050505020204" pitchFamily="18" charset="0"/>
                <a:cs typeface="Times New Roman" panose="02020603050405020304" pitchFamily="18" charset="0"/>
              </a:rPr>
              <a:t> конференція з фізики і технології тонких плівок та </a:t>
            </a:r>
            <a:r>
              <a:rPr lang="uk-UA" dirty="0" err="1">
                <a:solidFill>
                  <a:schemeClr val="bg2">
                    <a:lumMod val="10000"/>
                  </a:schemeClr>
                </a:solidFill>
                <a:latin typeface="Bookman Old Style" panose="02050604050505020204" pitchFamily="18" charset="0"/>
                <a:cs typeface="Times New Roman" panose="02020603050405020304" pitchFamily="18" charset="0"/>
              </a:rPr>
              <a:t>наносистем</a:t>
            </a:r>
            <a:r>
              <a:rPr lang="uk-UA" dirty="0">
                <a:solidFill>
                  <a:schemeClr val="bg2">
                    <a:lumMod val="10000"/>
                  </a:schemeClr>
                </a:solidFill>
                <a:latin typeface="Bookman Old Style" panose="02050604050505020204" pitchFamily="18" charset="0"/>
                <a:cs typeface="Times New Roman" panose="02020603050405020304" pitchFamily="18" charset="0"/>
              </a:rPr>
              <a:t> Івано-Франківськ, 20-25 травня, 2019.</a:t>
            </a:r>
          </a:p>
          <a:p>
            <a:pPr marL="342900" indent="-342900" algn="just">
              <a:buFont typeface="+mj-lt"/>
              <a:buAutoNum type="arabicPeriod" startAt="21"/>
            </a:pPr>
            <a:r>
              <a:rPr lang="en-US" dirty="0" err="1" smtClean="0">
                <a:solidFill>
                  <a:schemeClr val="bg2">
                    <a:lumMod val="10000"/>
                  </a:schemeClr>
                </a:solidFill>
                <a:latin typeface="Bookman Old Style" panose="02050604050505020204" pitchFamily="18" charset="0"/>
                <a:cs typeface="Times New Roman" panose="02020603050405020304" pitchFamily="18" charset="0"/>
              </a:rPr>
              <a:t>Grytsenko</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a:solidFill>
                  <a:schemeClr val="bg2">
                    <a:lumMod val="10000"/>
                  </a:schemeClr>
                </a:solidFill>
                <a:latin typeface="Bookman Old Style" panose="02050604050505020204" pitchFamily="18" charset="0"/>
                <a:cs typeface="Times New Roman" panose="02020603050405020304" pitchFamily="18" charset="0"/>
              </a:rPr>
              <a:t>K., </a:t>
            </a:r>
            <a:r>
              <a:rPr lang="en-US" dirty="0" err="1">
                <a:solidFill>
                  <a:schemeClr val="bg2">
                    <a:lumMod val="10000"/>
                  </a:schemeClr>
                </a:solidFill>
                <a:latin typeface="Bookman Old Style" panose="02050604050505020204" pitchFamily="18" charset="0"/>
                <a:cs typeface="Times New Roman" panose="02020603050405020304" pitchFamily="18" charset="0"/>
              </a:rPr>
              <a:t>Lytvyn</a:t>
            </a:r>
            <a:r>
              <a:rPr lang="en-US" dirty="0">
                <a:solidFill>
                  <a:schemeClr val="bg2">
                    <a:lumMod val="10000"/>
                  </a:schemeClr>
                </a:solidFill>
                <a:latin typeface="Bookman Old Style" panose="02050604050505020204" pitchFamily="18" charset="0"/>
                <a:cs typeface="Times New Roman" panose="02020603050405020304" pitchFamily="18" charset="0"/>
              </a:rPr>
              <a:t> P., </a:t>
            </a:r>
            <a:r>
              <a:rPr lang="en-US" dirty="0" err="1">
                <a:solidFill>
                  <a:schemeClr val="bg2">
                    <a:lumMod val="10000"/>
                  </a:schemeClr>
                </a:solidFill>
                <a:latin typeface="Bookman Old Style" panose="02050604050505020204" pitchFamily="18" charset="0"/>
                <a:cs typeface="Times New Roman" panose="02020603050405020304" pitchFamily="18" charset="0"/>
              </a:rPr>
              <a:t>Navozenko</a:t>
            </a:r>
            <a:r>
              <a:rPr lang="en-US" dirty="0">
                <a:solidFill>
                  <a:schemeClr val="bg2">
                    <a:lumMod val="10000"/>
                  </a:schemeClr>
                </a:solidFill>
                <a:latin typeface="Bookman Old Style" panose="02050604050505020204" pitchFamily="18" charset="0"/>
                <a:cs typeface="Times New Roman" panose="02020603050405020304" pitchFamily="18" charset="0"/>
              </a:rPr>
              <a:t> O., </a:t>
            </a:r>
            <a:r>
              <a:rPr lang="en-US" dirty="0" err="1">
                <a:solidFill>
                  <a:schemeClr val="bg2">
                    <a:lumMod val="10000"/>
                  </a:schemeClr>
                </a:solidFill>
                <a:latin typeface="Bookman Old Style" panose="02050604050505020204" pitchFamily="18" charset="0"/>
                <a:cs typeface="Times New Roman" panose="02020603050405020304" pitchFamily="18" charset="0"/>
              </a:rPr>
              <a:t>Kryuchyn</a:t>
            </a:r>
            <a:r>
              <a:rPr lang="en-US" dirty="0">
                <a:solidFill>
                  <a:schemeClr val="bg2">
                    <a:lumMod val="10000"/>
                  </a:schemeClr>
                </a:solidFill>
                <a:latin typeface="Bookman Old Style" panose="02050604050505020204" pitchFamily="18" charset="0"/>
                <a:cs typeface="Times New Roman" panose="02020603050405020304" pitchFamily="18" charset="0"/>
              </a:rPr>
              <a:t> A.,  </a:t>
            </a:r>
            <a:r>
              <a:rPr lang="en-US" dirty="0" err="1">
                <a:solidFill>
                  <a:schemeClr val="bg2">
                    <a:lumMod val="10000"/>
                  </a:schemeClr>
                </a:solidFill>
                <a:latin typeface="Bookman Old Style" panose="02050604050505020204" pitchFamily="18" charset="0"/>
                <a:cs typeface="Times New Roman" panose="02020603050405020304" pitchFamily="18" charset="0"/>
              </a:rPr>
              <a:t>Ksianzou</a:t>
            </a:r>
            <a:r>
              <a:rPr lang="en-US" dirty="0">
                <a:solidFill>
                  <a:schemeClr val="bg2">
                    <a:lumMod val="10000"/>
                  </a:schemeClr>
                </a:solidFill>
                <a:latin typeface="Bookman Old Style" panose="02050604050505020204" pitchFamily="18" charset="0"/>
                <a:cs typeface="Times New Roman" panose="02020603050405020304" pitchFamily="18" charset="0"/>
              </a:rPr>
              <a:t> V., Schrader S. Oriented Organic Films on Aligned Polymer Surfaces </a:t>
            </a:r>
            <a:r>
              <a:rPr lang="uk-UA" dirty="0">
                <a:solidFill>
                  <a:schemeClr val="bg2">
                    <a:lumMod val="10000"/>
                  </a:schemeClr>
                </a:solidFill>
                <a:latin typeface="Bookman Old Style" panose="02050604050505020204" pitchFamily="18" charset="0"/>
                <a:cs typeface="Times New Roman" panose="02020603050405020304" pitchFamily="18" charset="0"/>
              </a:rPr>
              <a:t>Збірник тез с.191-192 Х</a:t>
            </a:r>
            <a:r>
              <a:rPr lang="en-US" dirty="0">
                <a:solidFill>
                  <a:schemeClr val="bg2">
                    <a:lumMod val="10000"/>
                  </a:schemeClr>
                </a:solidFill>
                <a:latin typeface="Bookman Old Style" panose="02050604050505020204" pitchFamily="18" charset="0"/>
                <a:cs typeface="Times New Roman" panose="02020603050405020304" pitchFamily="18" charset="0"/>
              </a:rPr>
              <a:t>V</a:t>
            </a:r>
            <a:r>
              <a:rPr lang="uk-UA" dirty="0">
                <a:solidFill>
                  <a:schemeClr val="bg2">
                    <a:lumMod val="10000"/>
                  </a:schemeClr>
                </a:solidFill>
                <a:latin typeface="Bookman Old Style" panose="02050604050505020204" pitchFamily="18" charset="0"/>
                <a:cs typeface="Times New Roman" panose="02020603050405020304" pitchFamily="18" charset="0"/>
              </a:rPr>
              <a:t>І</a:t>
            </a:r>
            <a:r>
              <a:rPr lang="en-US" dirty="0">
                <a:solidFill>
                  <a:schemeClr val="bg2">
                    <a:lumMod val="10000"/>
                  </a:schemeClr>
                </a:solidFill>
                <a:latin typeface="Bookman Old Style" panose="02050604050505020204" pitchFamily="18" charset="0"/>
                <a:cs typeface="Times New Roman" panose="02020603050405020304" pitchFamily="18" charset="0"/>
              </a:rPr>
              <a:t>I </a:t>
            </a:r>
            <a:r>
              <a:rPr lang="uk-UA" dirty="0">
                <a:solidFill>
                  <a:schemeClr val="bg2">
                    <a:lumMod val="10000"/>
                  </a:schemeClr>
                </a:solidFill>
                <a:latin typeface="Bookman Old Style" panose="02050604050505020204" pitchFamily="18" charset="0"/>
                <a:cs typeface="Times New Roman" panose="02020603050405020304" pitchFamily="18" charset="0"/>
              </a:rPr>
              <a:t>Міжнародна </a:t>
            </a:r>
            <a:r>
              <a:rPr lang="uk-UA" dirty="0" err="1">
                <a:solidFill>
                  <a:schemeClr val="bg2">
                    <a:lumMod val="10000"/>
                  </a:schemeClr>
                </a:solidFill>
                <a:latin typeface="Bookman Old Style" panose="02050604050505020204" pitchFamily="18" charset="0"/>
                <a:cs typeface="Times New Roman" panose="02020603050405020304" pitchFamily="18" charset="0"/>
              </a:rPr>
              <a:t>Фреїківська</a:t>
            </a:r>
            <a:r>
              <a:rPr lang="uk-UA" dirty="0">
                <a:solidFill>
                  <a:schemeClr val="bg2">
                    <a:lumMod val="10000"/>
                  </a:schemeClr>
                </a:solidFill>
                <a:latin typeface="Bookman Old Style" panose="02050604050505020204" pitchFamily="18" charset="0"/>
                <a:cs typeface="Times New Roman" panose="02020603050405020304" pitchFamily="18" charset="0"/>
              </a:rPr>
              <a:t> конференція з фізики і технології тонких плівок та </a:t>
            </a:r>
            <a:r>
              <a:rPr lang="uk-UA" dirty="0" err="1">
                <a:solidFill>
                  <a:schemeClr val="bg2">
                    <a:lumMod val="10000"/>
                  </a:schemeClr>
                </a:solidFill>
                <a:latin typeface="Bookman Old Style" panose="02050604050505020204" pitchFamily="18" charset="0"/>
                <a:cs typeface="Times New Roman" panose="02020603050405020304" pitchFamily="18" charset="0"/>
              </a:rPr>
              <a:t>наносистем</a:t>
            </a:r>
            <a:r>
              <a:rPr lang="uk-UA" dirty="0">
                <a:solidFill>
                  <a:schemeClr val="bg2">
                    <a:lumMod val="10000"/>
                  </a:schemeClr>
                </a:solidFill>
                <a:latin typeface="Bookman Old Style" panose="02050604050505020204" pitchFamily="18" charset="0"/>
                <a:cs typeface="Times New Roman" panose="02020603050405020304" pitchFamily="18" charset="0"/>
              </a:rPr>
              <a:t> Івано-Франківськ, 20-25 травня, </a:t>
            </a:r>
            <a:r>
              <a:rPr lang="uk-UA" dirty="0" smtClean="0">
                <a:solidFill>
                  <a:schemeClr val="bg2">
                    <a:lumMod val="10000"/>
                  </a:schemeClr>
                </a:solidFill>
                <a:latin typeface="Bookman Old Style" panose="02050604050505020204" pitchFamily="18" charset="0"/>
                <a:cs typeface="Times New Roman" panose="02020603050405020304" pitchFamily="18" charset="0"/>
              </a:rPr>
              <a:t>2019.</a:t>
            </a:r>
          </a:p>
        </p:txBody>
      </p:sp>
    </p:spTree>
    <p:extLst>
      <p:ext uri="{BB962C8B-B14F-4D97-AF65-F5344CB8AC3E}">
        <p14:creationId xmlns:p14="http://schemas.microsoft.com/office/powerpoint/2010/main" val="3401510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(ТЕЗИ 2019)</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34</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460790"/>
          </a:xfrm>
          <a:prstGeom prst="rect">
            <a:avLst/>
          </a:prstGeom>
        </p:spPr>
        <p:txBody>
          <a:bodyPr wrap="square">
            <a:spAutoFit/>
          </a:bodyPr>
          <a:lstStyle/>
          <a:p>
            <a:pPr marL="342900" indent="-342900" algn="just">
              <a:lnSpc>
                <a:spcPct val="114000"/>
              </a:lnSpc>
              <a:buFont typeface="+mj-lt"/>
              <a:buAutoNum type="arabicPeriod" startAt="25"/>
            </a:pPr>
            <a:r>
              <a:rPr lang="uk-UA" dirty="0" smtClean="0">
                <a:solidFill>
                  <a:schemeClr val="bg2">
                    <a:lumMod val="10000"/>
                  </a:schemeClr>
                </a:solidFill>
                <a:latin typeface="Bookman Old Style" panose="02050604050505020204" pitchFamily="18" charset="0"/>
                <a:cs typeface="Times New Roman" panose="02020603050405020304" pitchFamily="18" charset="0"/>
              </a:rPr>
              <a:t>Крючин </a:t>
            </a:r>
            <a:r>
              <a:rPr lang="uk-UA" dirty="0">
                <a:solidFill>
                  <a:schemeClr val="bg2">
                    <a:lumMod val="10000"/>
                  </a:schemeClr>
                </a:solidFill>
                <a:latin typeface="Bookman Old Style" panose="02050604050505020204" pitchFamily="18" charset="0"/>
                <a:cs typeface="Times New Roman" panose="02020603050405020304" pitchFamily="18" charset="0"/>
              </a:rPr>
              <a:t>А.А.,Беляк Є.В.Манько Д.Ю.  Прямий лазерний запис мікрорельєфних структур на </a:t>
            </a:r>
            <a:r>
              <a:rPr lang="uk-UA" dirty="0" err="1">
                <a:solidFill>
                  <a:schemeClr val="bg2">
                    <a:lumMod val="10000"/>
                  </a:schemeClr>
                </a:solidFill>
                <a:latin typeface="Bookman Old Style" panose="02050604050505020204" pitchFamily="18" charset="0"/>
                <a:cs typeface="Times New Roman" panose="02020603050405020304" pitchFamily="18" charset="0"/>
              </a:rPr>
              <a:t>халькогенідному</a:t>
            </a:r>
            <a:r>
              <a:rPr lang="uk-UA" dirty="0">
                <a:solidFill>
                  <a:schemeClr val="bg2">
                    <a:lumMod val="10000"/>
                  </a:schemeClr>
                </a:solidFill>
                <a:latin typeface="Bookman Old Style" panose="02050604050505020204" pitchFamily="18" charset="0"/>
                <a:cs typeface="Times New Roman" panose="02020603050405020304" pitchFamily="18" charset="0"/>
              </a:rPr>
              <a:t> склі на станції лазерного запису </a:t>
            </a:r>
            <a:r>
              <a:rPr lang="uk-UA" dirty="0" err="1">
                <a:solidFill>
                  <a:schemeClr val="bg2">
                    <a:lumMod val="10000"/>
                  </a:schemeClr>
                </a:solidFill>
                <a:latin typeface="Bookman Old Style" panose="02050604050505020204" pitchFamily="18" charset="0"/>
                <a:cs typeface="Times New Roman" panose="02020603050405020304" pitchFamily="18" charset="0"/>
              </a:rPr>
              <a:t>лисків-оригіналівМатеріали</a:t>
            </a:r>
            <a:r>
              <a:rPr lang="uk-UA" dirty="0">
                <a:solidFill>
                  <a:schemeClr val="bg2">
                    <a:lumMod val="10000"/>
                  </a:schemeClr>
                </a:solidFill>
                <a:latin typeface="Bookman Old Style" panose="02050604050505020204" pitchFamily="18" charset="0"/>
                <a:cs typeface="Times New Roman" panose="02020603050405020304" pitchFamily="18" charset="0"/>
              </a:rPr>
              <a:t> Школи-конференції молодих вчених «Сучасне матеріалознавство: фізика, хімія, технології» (СМФХТ – 2019).– Ужгород: ФОП </a:t>
            </a:r>
            <a:r>
              <a:rPr lang="uk-UA" dirty="0" err="1">
                <a:solidFill>
                  <a:schemeClr val="bg2">
                    <a:lumMod val="10000"/>
                  </a:schemeClr>
                </a:solidFill>
                <a:latin typeface="Bookman Old Style" panose="02050604050505020204" pitchFamily="18" charset="0"/>
                <a:cs typeface="Times New Roman" panose="02020603050405020304" pitchFamily="18" charset="0"/>
              </a:rPr>
              <a:t>Сабов</a:t>
            </a:r>
            <a:r>
              <a:rPr lang="uk-UA" dirty="0">
                <a:solidFill>
                  <a:schemeClr val="bg2">
                    <a:lumMod val="10000"/>
                  </a:schemeClr>
                </a:solidFill>
                <a:latin typeface="Bookman Old Style" panose="02050604050505020204" pitchFamily="18" charset="0"/>
                <a:cs typeface="Times New Roman" panose="02020603050405020304" pitchFamily="18" charset="0"/>
              </a:rPr>
              <a:t> А.М., Україна. – с. 28-30.      </a:t>
            </a:r>
          </a:p>
          <a:p>
            <a:pPr marL="342900" indent="-342900" algn="just">
              <a:lnSpc>
                <a:spcPct val="114000"/>
              </a:lnSpc>
              <a:buFont typeface="+mj-lt"/>
              <a:buAutoNum type="arabicPeriod" startAt="25"/>
            </a:pPr>
            <a:r>
              <a:rPr lang="en-US" dirty="0" smtClean="0">
                <a:solidFill>
                  <a:schemeClr val="bg2">
                    <a:lumMod val="10000"/>
                  </a:schemeClr>
                </a:solidFill>
                <a:latin typeface="Bookman Old Style" panose="02050604050505020204" pitchFamily="18" charset="0"/>
                <a:cs typeface="Times New Roman" panose="02020603050405020304" pitchFamily="18" charset="0"/>
              </a:rPr>
              <a:t>M.O</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Durkot</a:t>
            </a:r>
            <a:r>
              <a:rPr lang="en-US" dirty="0">
                <a:solidFill>
                  <a:schemeClr val="bg2">
                    <a:lumMod val="10000"/>
                  </a:schemeClr>
                </a:solidFill>
                <a:latin typeface="Bookman Old Style" panose="02050604050505020204" pitchFamily="18" charset="0"/>
                <a:cs typeface="Times New Roman" panose="02020603050405020304" pitchFamily="18" charset="0"/>
              </a:rPr>
              <a:t>, A.A. </a:t>
            </a:r>
            <a:r>
              <a:rPr lang="en-US" dirty="0" err="1">
                <a:solidFill>
                  <a:schemeClr val="bg2">
                    <a:lumMod val="10000"/>
                  </a:schemeClr>
                </a:solidFill>
                <a:latin typeface="Bookman Old Style" panose="02050604050505020204" pitchFamily="18" charset="0"/>
                <a:cs typeface="Times New Roman" panose="02020603050405020304" pitchFamily="18" charset="0"/>
              </a:rPr>
              <a:t>Kryuchyn</a:t>
            </a:r>
            <a:r>
              <a:rPr lang="en-US" dirty="0">
                <a:solidFill>
                  <a:schemeClr val="bg2">
                    <a:lumMod val="10000"/>
                  </a:schemeClr>
                </a:solidFill>
                <a:latin typeface="Bookman Old Style" panose="02050604050505020204" pitchFamily="18" charset="0"/>
                <a:cs typeface="Times New Roman" panose="02020603050405020304" pitchFamily="18" charset="0"/>
              </a:rPr>
              <a:t>, L.I. </a:t>
            </a:r>
            <a:r>
              <a:rPr lang="en-US" dirty="0" err="1">
                <a:solidFill>
                  <a:schemeClr val="bg2">
                    <a:lumMod val="10000"/>
                  </a:schemeClr>
                </a:solidFill>
                <a:latin typeface="Bookman Old Style" panose="02050604050505020204" pitchFamily="18" charset="0"/>
                <a:cs typeface="Times New Roman" panose="02020603050405020304" pitchFamily="18" charset="0"/>
              </a:rPr>
              <a:t>Makar</a:t>
            </a:r>
            <a:r>
              <a:rPr lang="en-US" dirty="0">
                <a:solidFill>
                  <a:schemeClr val="bg2">
                    <a:lumMod val="10000"/>
                  </a:schemeClr>
                </a:solidFill>
                <a:latin typeface="Bookman Old Style" panose="02050604050505020204" pitchFamily="18" charset="0"/>
                <a:cs typeface="Times New Roman" panose="02020603050405020304" pitchFamily="18" charset="0"/>
              </a:rPr>
              <a:t>, O.A. </a:t>
            </a:r>
            <a:r>
              <a:rPr lang="en-US" dirty="0" err="1">
                <a:solidFill>
                  <a:schemeClr val="bg2">
                    <a:lumMod val="10000"/>
                  </a:schemeClr>
                </a:solidFill>
                <a:latin typeface="Bookman Old Style" panose="02050604050505020204" pitchFamily="18" charset="0"/>
                <a:cs typeface="Times New Roman" panose="02020603050405020304" pitchFamily="18" charset="0"/>
              </a:rPr>
              <a:t>Mykaylo</a:t>
            </a:r>
            <a:r>
              <a:rPr lang="en-US" dirty="0">
                <a:solidFill>
                  <a:schemeClr val="bg2">
                    <a:lumMod val="10000"/>
                  </a:schemeClr>
                </a:solidFill>
                <a:latin typeface="Bookman Old Style" panose="02050604050505020204" pitchFamily="18" charset="0"/>
                <a:cs typeface="Times New Roman" panose="02020603050405020304" pitchFamily="18" charset="0"/>
              </a:rPr>
              <a:t>, V.V. </a:t>
            </a:r>
            <a:r>
              <a:rPr lang="en-US" dirty="0" err="1">
                <a:solidFill>
                  <a:schemeClr val="bg2">
                    <a:lumMod val="10000"/>
                  </a:schemeClr>
                </a:solidFill>
                <a:latin typeface="Bookman Old Style" panose="02050604050505020204" pitchFamily="18" charset="0"/>
                <a:cs typeface="Times New Roman" panose="02020603050405020304" pitchFamily="18" charset="0"/>
              </a:rPr>
              <a:t>Petrov</a:t>
            </a:r>
            <a:r>
              <a:rPr lang="en-US" dirty="0">
                <a:solidFill>
                  <a:schemeClr val="bg2">
                    <a:lumMod val="10000"/>
                  </a:schemeClr>
                </a:solidFill>
                <a:latin typeface="Bookman Old Style" panose="02050604050505020204" pitchFamily="18" charset="0"/>
                <a:cs typeface="Times New Roman" panose="02020603050405020304" pitchFamily="18" charset="0"/>
              </a:rPr>
              <a:t>, M.M. Pop, V.M. </a:t>
            </a:r>
            <a:r>
              <a:rPr lang="en-US" dirty="0" err="1">
                <a:solidFill>
                  <a:schemeClr val="bg2">
                    <a:lumMod val="10000"/>
                  </a:schemeClr>
                </a:solidFill>
                <a:latin typeface="Bookman Old Style" panose="02050604050505020204" pitchFamily="18" charset="0"/>
                <a:cs typeface="Times New Roman" panose="02020603050405020304" pitchFamily="18" charset="0"/>
              </a:rPr>
              <a:t>Rubish</a:t>
            </a:r>
            <a:r>
              <a:rPr lang="en-US" dirty="0">
                <a:solidFill>
                  <a:schemeClr val="bg2">
                    <a:lumMod val="10000"/>
                  </a:schemeClr>
                </a:solidFill>
                <a:latin typeface="Bookman Old Style" panose="02050604050505020204" pitchFamily="18" charset="0"/>
                <a:cs typeface="Times New Roman" panose="02020603050405020304" pitchFamily="18" charset="0"/>
              </a:rPr>
              <a:t>, T.I. </a:t>
            </a:r>
            <a:r>
              <a:rPr lang="en-US" dirty="0" err="1">
                <a:solidFill>
                  <a:schemeClr val="bg2">
                    <a:lumMod val="10000"/>
                  </a:schemeClr>
                </a:solidFill>
                <a:latin typeface="Bookman Old Style" panose="02050604050505020204" pitchFamily="18" charset="0"/>
                <a:cs typeface="Times New Roman" panose="02020603050405020304" pitchFamily="18" charset="0"/>
              </a:rPr>
              <a:t>Yasinko</a:t>
            </a:r>
            <a:r>
              <a:rPr lang="en-US" dirty="0">
                <a:solidFill>
                  <a:schemeClr val="bg2">
                    <a:lumMod val="10000"/>
                  </a:schemeClr>
                </a:solidFill>
                <a:latin typeface="Bookman Old Style" panose="02050604050505020204" pitchFamily="18" charset="0"/>
                <a:cs typeface="Times New Roman" panose="02020603050405020304" pitchFamily="18" charset="0"/>
              </a:rPr>
              <a:t>, R.M. </a:t>
            </a:r>
            <a:r>
              <a:rPr lang="en-US" dirty="0" err="1">
                <a:solidFill>
                  <a:schemeClr val="bg2">
                    <a:lumMod val="10000"/>
                  </a:schemeClr>
                </a:solidFill>
                <a:latin typeface="Bookman Old Style" panose="02050604050505020204" pitchFamily="18" charset="0"/>
                <a:cs typeface="Times New Roman" panose="02020603050405020304" pitchFamily="18" charset="0"/>
              </a:rPr>
              <a:t>Holomb</a:t>
            </a:r>
            <a:r>
              <a:rPr lang="en-US" dirty="0">
                <a:solidFill>
                  <a:schemeClr val="bg2">
                    <a:lumMod val="10000"/>
                  </a:schemeClr>
                </a:solidFill>
                <a:latin typeface="Bookman Old Style" panose="02050604050505020204" pitchFamily="18" charset="0"/>
                <a:cs typeface="Times New Roman" panose="02020603050405020304" pitchFamily="18" charset="0"/>
              </a:rPr>
              <a:t>, S.O. </a:t>
            </a:r>
            <a:r>
              <a:rPr lang="en-US" dirty="0" err="1">
                <a:solidFill>
                  <a:schemeClr val="bg2">
                    <a:lumMod val="10000"/>
                  </a:schemeClr>
                </a:solidFill>
                <a:latin typeface="Bookman Old Style" panose="02050604050505020204" pitchFamily="18" charset="0"/>
                <a:cs typeface="Times New Roman" panose="02020603050405020304" pitchFamily="18" charset="0"/>
              </a:rPr>
              <a:t>Kostiukevich</a:t>
            </a:r>
            <a:r>
              <a:rPr lang="en-US" dirty="0">
                <a:solidFill>
                  <a:schemeClr val="bg2">
                    <a:lumMod val="10000"/>
                  </a:schemeClr>
                </a:solidFill>
                <a:latin typeface="Bookman Old Style" panose="02050604050505020204" pitchFamily="18" charset="0"/>
                <a:cs typeface="Times New Roman" panose="02020603050405020304" pitchFamily="18" charset="0"/>
              </a:rPr>
              <a:t> Laser induced </a:t>
            </a:r>
            <a:r>
              <a:rPr lang="en-US" dirty="0" err="1">
                <a:solidFill>
                  <a:schemeClr val="bg2">
                    <a:lumMod val="10000"/>
                  </a:schemeClr>
                </a:solidFill>
                <a:latin typeface="Bookman Old Style" panose="02050604050505020204" pitchFamily="18" charset="0"/>
                <a:cs typeface="Times New Roman" panose="02020603050405020304" pitchFamily="18" charset="0"/>
              </a:rPr>
              <a:t>shanges</a:t>
            </a:r>
            <a:r>
              <a:rPr lang="en-US" dirty="0">
                <a:solidFill>
                  <a:schemeClr val="bg2">
                    <a:lumMod val="10000"/>
                  </a:schemeClr>
                </a:solidFill>
                <a:latin typeface="Bookman Old Style" panose="02050604050505020204" pitchFamily="18" charset="0"/>
                <a:cs typeface="Times New Roman" panose="02020603050405020304" pitchFamily="18" charset="0"/>
              </a:rPr>
              <a:t> of structure and optical properties of As-</a:t>
            </a:r>
            <a:r>
              <a:rPr lang="en-US" dirty="0" err="1">
                <a:solidFill>
                  <a:schemeClr val="bg2">
                    <a:lumMod val="10000"/>
                  </a:schemeClr>
                </a:solidFill>
                <a:latin typeface="Bookman Old Style" panose="02050604050505020204" pitchFamily="18" charset="0"/>
                <a:cs typeface="Times New Roman" panose="02020603050405020304" pitchFamily="18" charset="0"/>
              </a:rPr>
              <a:t>Sb</a:t>
            </a:r>
            <a:r>
              <a:rPr lang="en-US" dirty="0">
                <a:solidFill>
                  <a:schemeClr val="bg2">
                    <a:lumMod val="10000"/>
                  </a:schemeClr>
                </a:solidFill>
                <a:latin typeface="Bookman Old Style" panose="02050604050505020204" pitchFamily="18" charset="0"/>
                <a:cs typeface="Times New Roman" panose="02020603050405020304" pitchFamily="18" charset="0"/>
              </a:rPr>
              <a:t>-S amorphous films//Abstract Book  p.55,  9th International Conference </a:t>
            </a:r>
            <a:r>
              <a:rPr lang="uk-UA" dirty="0">
                <a:solidFill>
                  <a:schemeClr val="bg2">
                    <a:lumMod val="10000"/>
                  </a:schemeClr>
                </a:solidFill>
                <a:latin typeface="Bookman Old Style" panose="02050604050505020204" pitchFamily="18" charset="0"/>
                <a:cs typeface="Times New Roman" panose="02020603050405020304" pitchFamily="18" charset="0"/>
              </a:rPr>
              <a:t>о</a:t>
            </a:r>
            <a:r>
              <a:rPr lang="en-US" dirty="0">
                <a:solidFill>
                  <a:schemeClr val="bg2">
                    <a:lumMod val="10000"/>
                  </a:schemeClr>
                </a:solidFill>
                <a:latin typeface="Bookman Old Style" panose="02050604050505020204" pitchFamily="18" charset="0"/>
                <a:cs typeface="Times New Roman" panose="02020603050405020304" pitchFamily="18" charset="0"/>
              </a:rPr>
              <a:t>n Am</a:t>
            </a:r>
            <a:r>
              <a:rPr lang="uk-UA" dirty="0">
                <a:solidFill>
                  <a:schemeClr val="bg2">
                    <a:lumMod val="10000"/>
                  </a:schemeClr>
                </a:solidFill>
                <a:latin typeface="Bookman Old Style" panose="02050604050505020204" pitchFamily="18" charset="0"/>
                <a:cs typeface="Times New Roman" panose="02020603050405020304" pitchFamily="18" charset="0"/>
              </a:rPr>
              <a:t>о</a:t>
            </a:r>
            <a:r>
              <a:rPr lang="en-US" dirty="0" err="1">
                <a:solidFill>
                  <a:schemeClr val="bg2">
                    <a:lumMod val="10000"/>
                  </a:schemeClr>
                </a:solidFill>
                <a:latin typeface="Bookman Old Style" panose="02050604050505020204" pitchFamily="18" charset="0"/>
                <a:cs typeface="Times New Roman" panose="02020603050405020304" pitchFamily="18" charset="0"/>
              </a:rPr>
              <a:t>rphous</a:t>
            </a:r>
            <a:r>
              <a:rPr lang="en-US" dirty="0">
                <a:solidFill>
                  <a:schemeClr val="bg2">
                    <a:lumMod val="10000"/>
                  </a:schemeClr>
                </a:solidFill>
                <a:latin typeface="Bookman Old Style" panose="02050604050505020204" pitchFamily="18" charset="0"/>
                <a:cs typeface="Times New Roman" panose="02020603050405020304" pitchFamily="18" charset="0"/>
              </a:rPr>
              <a:t> and Nanostructured </a:t>
            </a:r>
            <a:r>
              <a:rPr lang="en-US" dirty="0" err="1">
                <a:solidFill>
                  <a:schemeClr val="bg2">
                    <a:lumMod val="10000"/>
                  </a:schemeClr>
                </a:solidFill>
                <a:latin typeface="Bookman Old Style" panose="02050604050505020204" pitchFamily="18" charset="0"/>
                <a:cs typeface="Times New Roman" panose="02020603050405020304" pitchFamily="18" charset="0"/>
              </a:rPr>
              <a:t>Chalcogenides</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uk-UA" dirty="0">
                <a:solidFill>
                  <a:schemeClr val="bg2">
                    <a:lumMod val="10000"/>
                  </a:schemeClr>
                </a:solidFill>
                <a:latin typeface="Bookman Old Style" panose="02050604050505020204" pitchFamily="18" charset="0"/>
                <a:cs typeface="Times New Roman" panose="02020603050405020304" pitchFamily="18" charset="0"/>
              </a:rPr>
              <a:t>С</a:t>
            </a:r>
            <a:r>
              <a:rPr lang="en-US" dirty="0" err="1">
                <a:solidFill>
                  <a:schemeClr val="bg2">
                    <a:lumMod val="10000"/>
                  </a:schemeClr>
                </a:solidFill>
                <a:latin typeface="Bookman Old Style" panose="02050604050505020204" pitchFamily="18" charset="0"/>
                <a:cs typeface="Times New Roman" panose="02020603050405020304" pitchFamily="18" charset="0"/>
              </a:rPr>
              <a:t>hisinau</a:t>
            </a:r>
            <a:r>
              <a:rPr lang="en-US" dirty="0">
                <a:solidFill>
                  <a:schemeClr val="bg2">
                    <a:lumMod val="10000"/>
                  </a:schemeClr>
                </a:solidFill>
                <a:latin typeface="Bookman Old Style" panose="02050604050505020204" pitchFamily="18" charset="0"/>
                <a:cs typeface="Times New Roman" panose="02020603050405020304" pitchFamily="18" charset="0"/>
              </a:rPr>
              <a:t>, Republic of Moldova,  June 30- </a:t>
            </a:r>
            <a:r>
              <a:rPr lang="en-US" dirty="0" err="1">
                <a:solidFill>
                  <a:schemeClr val="bg2">
                    <a:lumMod val="10000"/>
                  </a:schemeClr>
                </a:solidFill>
                <a:latin typeface="Bookman Old Style" panose="02050604050505020204" pitchFamily="18" charset="0"/>
                <a:cs typeface="Times New Roman" panose="02020603050405020304" pitchFamily="18" charset="0"/>
              </a:rPr>
              <a:t>Jule</a:t>
            </a:r>
            <a:r>
              <a:rPr lang="en-US" dirty="0">
                <a:solidFill>
                  <a:schemeClr val="bg2">
                    <a:lumMod val="10000"/>
                  </a:schemeClr>
                </a:solidFill>
                <a:latin typeface="Bookman Old Style" panose="02050604050505020204" pitchFamily="18" charset="0"/>
                <a:cs typeface="Times New Roman" panose="02020603050405020304" pitchFamily="18" charset="0"/>
              </a:rPr>
              <a:t> 4, 2019.</a:t>
            </a:r>
          </a:p>
          <a:p>
            <a:pPr marL="342900" indent="-342900" algn="just">
              <a:lnSpc>
                <a:spcPct val="114000"/>
              </a:lnSpc>
              <a:buFont typeface="+mj-lt"/>
              <a:buAutoNum type="arabicPeriod" startAt="25"/>
            </a:pPr>
            <a:r>
              <a:rPr lang="uk-UA" dirty="0" smtClean="0">
                <a:solidFill>
                  <a:schemeClr val="bg2">
                    <a:lumMod val="10000"/>
                  </a:schemeClr>
                </a:solidFill>
                <a:latin typeface="Bookman Old Style" panose="02050604050505020204" pitchFamily="18" charset="0"/>
                <a:cs typeface="Times New Roman" panose="02020603050405020304" pitchFamily="18" charset="0"/>
              </a:rPr>
              <a:t>Панкратова </a:t>
            </a:r>
            <a:r>
              <a:rPr lang="uk-UA" dirty="0">
                <a:solidFill>
                  <a:schemeClr val="bg2">
                    <a:lumMod val="10000"/>
                  </a:schemeClr>
                </a:solidFill>
                <a:latin typeface="Bookman Old Style" panose="02050604050505020204" pitchFamily="18" charset="0"/>
                <a:cs typeface="Times New Roman" panose="02020603050405020304" pitchFamily="18" charset="0"/>
              </a:rPr>
              <a:t>А.В. Технологія хімічного травлення електропровідного шару хрому на поверхні сапфірових підкладок // Збірник “Реєстрація, зберігання і обробка даних”: зб. наук. праць за матеріалами Щорічної підсумкової конференції 15-16 травня 2019 року</a:t>
            </a:r>
            <a:r>
              <a:rPr lang="uk-UA"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877839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(ТЕЗИ 2020)</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35</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144998"/>
          </a:xfrm>
          <a:prstGeom prst="rect">
            <a:avLst/>
          </a:prstGeom>
        </p:spPr>
        <p:txBody>
          <a:bodyPr wrap="square">
            <a:spAutoFit/>
          </a:bodyPr>
          <a:lstStyle/>
          <a:p>
            <a:pPr marL="342900" indent="-342900" algn="just">
              <a:lnSpc>
                <a:spcPct val="114000"/>
              </a:lnSpc>
              <a:buFont typeface="+mj-lt"/>
              <a:buAutoNum type="arabicPeriod" startAt="28"/>
            </a:pPr>
            <a:r>
              <a:rPr lang="uk-UA" dirty="0" err="1" smtClean="0">
                <a:solidFill>
                  <a:schemeClr val="bg2">
                    <a:lumMod val="10000"/>
                  </a:schemeClr>
                </a:solidFill>
                <a:latin typeface="Bookman Old Style" panose="02050604050505020204" pitchFamily="18" charset="0"/>
                <a:cs typeface="Times New Roman" panose="02020603050405020304" pitchFamily="18" charset="0"/>
              </a:rPr>
              <a:t>Цубін</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a:solidFill>
                  <a:schemeClr val="bg2">
                    <a:lumMod val="10000"/>
                  </a:schemeClr>
                </a:solidFill>
                <a:latin typeface="Bookman Old Style" panose="02050604050505020204" pitchFamily="18" charset="0"/>
                <a:cs typeface="Times New Roman" panose="02020603050405020304" pitchFamily="18" charset="0"/>
              </a:rPr>
              <a:t>О.А. Дослідження вібраційного впливу середовища на процес  створення мікрорельєфних структур та методи його зменшення // Реєстрація, зберігання і обробка даних: зб. наук. праць за матеріалами Щорічної підсумкової наук. </a:t>
            </a:r>
            <a:r>
              <a:rPr lang="uk-UA" dirty="0" err="1">
                <a:solidFill>
                  <a:schemeClr val="bg2">
                    <a:lumMod val="10000"/>
                  </a:schemeClr>
                </a:solidFill>
                <a:latin typeface="Bookman Old Style" panose="02050604050505020204" pitchFamily="18" charset="0"/>
                <a:cs typeface="Times New Roman" panose="02020603050405020304" pitchFamily="18" charset="0"/>
              </a:rPr>
              <a:t>конф</a:t>
            </a:r>
            <a:r>
              <a:rPr lang="uk-UA" dirty="0">
                <a:solidFill>
                  <a:schemeClr val="bg2">
                    <a:lumMod val="10000"/>
                  </a:schemeClr>
                </a:solidFill>
                <a:latin typeface="Bookman Old Style" panose="02050604050505020204" pitchFamily="18" charset="0"/>
                <a:cs typeface="Times New Roman" panose="02020603050405020304" pitchFamily="18" charset="0"/>
              </a:rPr>
              <a:t>. 27 вересня 2020 року. НАН України. Ін-т проблем реєстрації інформації. К</a:t>
            </a:r>
            <a:r>
              <a:rPr lang="uk-UA" dirty="0" smtClean="0">
                <a:solidFill>
                  <a:schemeClr val="bg2">
                    <a:lumMod val="10000"/>
                  </a:schemeClr>
                </a:solidFill>
                <a:latin typeface="Bookman Old Style" panose="02050604050505020204" pitchFamily="18" charset="0"/>
                <a:cs typeface="Times New Roman" panose="02020603050405020304" pitchFamily="18" charset="0"/>
              </a:rPr>
              <a:t>.: ІПРІ </a:t>
            </a:r>
            <a:r>
              <a:rPr lang="uk-UA" dirty="0">
                <a:solidFill>
                  <a:schemeClr val="bg2">
                    <a:lumMod val="10000"/>
                  </a:schemeClr>
                </a:solidFill>
                <a:latin typeface="Bookman Old Style" panose="02050604050505020204" pitchFamily="18" charset="0"/>
                <a:cs typeface="Times New Roman" panose="02020603050405020304" pitchFamily="18" charset="0"/>
              </a:rPr>
              <a:t>НАН України, 2020. </a:t>
            </a:r>
            <a:r>
              <a:rPr lang="en-US" dirty="0" smtClean="0">
                <a:solidFill>
                  <a:schemeClr val="bg2">
                    <a:lumMod val="10000"/>
                  </a:schemeClr>
                </a:solidFill>
                <a:latin typeface="Bookman Old Style" panose="02050604050505020204" pitchFamily="18" charset="0"/>
                <a:cs typeface="Times New Roman" panose="02020603050405020304" pitchFamily="18" charset="0"/>
              </a:rPr>
              <a:t>C.25</a:t>
            </a:r>
            <a:r>
              <a:rPr lang="uk-UA" dirty="0" smtClean="0">
                <a:solidFill>
                  <a:schemeClr val="bg2">
                    <a:lumMod val="10000"/>
                  </a:schemeClr>
                </a:solidFill>
                <a:latin typeface="Bookman Old Style" panose="02050604050505020204" pitchFamily="18" charset="0"/>
                <a:cs typeface="Times New Roman" panose="02020603050405020304" pitchFamily="18" charset="0"/>
              </a:rPr>
              <a:t>.</a:t>
            </a:r>
            <a:endParaRPr lang="en-US" dirty="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lnSpc>
                <a:spcPct val="114000"/>
              </a:lnSpc>
              <a:buFont typeface="+mj-lt"/>
              <a:buAutoNum type="arabicPeriod" startAt="28"/>
            </a:pPr>
            <a:r>
              <a:rPr lang="uk-UA" dirty="0" smtClean="0">
                <a:solidFill>
                  <a:schemeClr val="bg2">
                    <a:lumMod val="10000"/>
                  </a:schemeClr>
                </a:solidFill>
                <a:latin typeface="Bookman Old Style" panose="02050604050505020204" pitchFamily="18" charset="0"/>
                <a:cs typeface="Times New Roman" panose="02020603050405020304" pitchFamily="18" charset="0"/>
              </a:rPr>
              <a:t>Панкратова </a:t>
            </a:r>
            <a:r>
              <a:rPr lang="uk-UA" dirty="0">
                <a:solidFill>
                  <a:schemeClr val="bg2">
                    <a:lumMod val="10000"/>
                  </a:schemeClr>
                </a:solidFill>
                <a:latin typeface="Bookman Old Style" panose="02050604050505020204" pitchFamily="18" charset="0"/>
                <a:cs typeface="Times New Roman" panose="02020603050405020304" pitchFamily="18" charset="0"/>
              </a:rPr>
              <a:t>А.В.Дослідження процесу формування хромової маски для </a:t>
            </a:r>
            <a:r>
              <a:rPr lang="uk-UA" dirty="0" err="1" smtClean="0">
                <a:solidFill>
                  <a:schemeClr val="bg2">
                    <a:lumMod val="10000"/>
                  </a:schemeClr>
                </a:solidFill>
                <a:latin typeface="Bookman Old Style" panose="02050604050505020204" pitchFamily="18" charset="0"/>
                <a:cs typeface="Times New Roman" panose="02020603050405020304" pitchFamily="18" charset="0"/>
              </a:rPr>
              <a:t>плазмо-хімічного</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a:solidFill>
                  <a:schemeClr val="bg2">
                    <a:lumMod val="10000"/>
                  </a:schemeClr>
                </a:solidFill>
                <a:latin typeface="Bookman Old Style" panose="02050604050505020204" pitchFamily="18" charset="0"/>
                <a:cs typeface="Times New Roman" panose="02020603050405020304" pitchFamily="18" charset="0"/>
              </a:rPr>
              <a:t>травлення сапфірових підкладок // Реєстрація, зберігання і обробка даних: зб. наук. праць за матеріалами Щорічної підсумкової наук. </a:t>
            </a:r>
            <a:r>
              <a:rPr lang="uk-UA" dirty="0" err="1">
                <a:solidFill>
                  <a:schemeClr val="bg2">
                    <a:lumMod val="10000"/>
                  </a:schemeClr>
                </a:solidFill>
                <a:latin typeface="Bookman Old Style" panose="02050604050505020204" pitchFamily="18" charset="0"/>
                <a:cs typeface="Times New Roman" panose="02020603050405020304" pitchFamily="18" charset="0"/>
              </a:rPr>
              <a:t>конф</a:t>
            </a:r>
            <a:r>
              <a:rPr lang="uk-UA" dirty="0">
                <a:solidFill>
                  <a:schemeClr val="bg2">
                    <a:lumMod val="10000"/>
                  </a:schemeClr>
                </a:solidFill>
                <a:latin typeface="Bookman Old Style" panose="02050604050505020204" pitchFamily="18" charset="0"/>
                <a:cs typeface="Times New Roman" panose="02020603050405020304" pitchFamily="18" charset="0"/>
              </a:rPr>
              <a:t>. 27 вересня 2020 року. НАН України. Ін-т проблем реєстрації інформації. К</a:t>
            </a:r>
            <a:r>
              <a:rPr lang="uk-UA" dirty="0" smtClean="0">
                <a:solidFill>
                  <a:schemeClr val="bg2">
                    <a:lumMod val="10000"/>
                  </a:schemeClr>
                </a:solidFill>
                <a:latin typeface="Bookman Old Style" panose="02050604050505020204" pitchFamily="18" charset="0"/>
                <a:cs typeface="Times New Roman" panose="02020603050405020304" pitchFamily="18" charset="0"/>
              </a:rPr>
              <a:t>.: ІПРІ </a:t>
            </a:r>
            <a:r>
              <a:rPr lang="uk-UA" dirty="0">
                <a:solidFill>
                  <a:schemeClr val="bg2">
                    <a:lumMod val="10000"/>
                  </a:schemeClr>
                </a:solidFill>
                <a:latin typeface="Bookman Old Style" panose="02050604050505020204" pitchFamily="18" charset="0"/>
                <a:cs typeface="Times New Roman" panose="02020603050405020304" pitchFamily="18" charset="0"/>
              </a:rPr>
              <a:t>НАН України, 2020. </a:t>
            </a:r>
            <a:r>
              <a:rPr lang="uk-UA" dirty="0" smtClean="0">
                <a:solidFill>
                  <a:schemeClr val="bg2">
                    <a:lumMod val="10000"/>
                  </a:schemeClr>
                </a:solidFill>
                <a:latin typeface="Bookman Old Style" panose="02050604050505020204" pitchFamily="18" charset="0"/>
                <a:cs typeface="Times New Roman" panose="02020603050405020304" pitchFamily="18" charset="0"/>
              </a:rPr>
              <a:t>С.39-40.</a:t>
            </a:r>
            <a:endParaRPr lang="uk-UA" dirty="0">
              <a:solidFill>
                <a:schemeClr val="bg2">
                  <a:lumMod val="10000"/>
                </a:schemeClr>
              </a:solidFill>
              <a:latin typeface="Bookman Old Style" panose="02050604050505020204" pitchFamily="18" charset="0"/>
              <a:cs typeface="Times New Roman" panose="02020603050405020304" pitchFamily="18" charset="0"/>
            </a:endParaRPr>
          </a:p>
          <a:p>
            <a:pPr marL="342900" indent="-342900" algn="just">
              <a:lnSpc>
                <a:spcPct val="114000"/>
              </a:lnSpc>
              <a:buFont typeface="+mj-lt"/>
              <a:buAutoNum type="arabicPeriod" startAt="28"/>
            </a:pPr>
            <a:r>
              <a:rPr lang="en-US" dirty="0" err="1" smtClean="0">
                <a:solidFill>
                  <a:schemeClr val="bg2">
                    <a:lumMod val="10000"/>
                  </a:schemeClr>
                </a:solidFill>
                <a:latin typeface="Bookman Old Style" panose="02050604050505020204" pitchFamily="18" charset="0"/>
                <a:cs typeface="Times New Roman" panose="02020603050405020304" pitchFamily="18" charset="0"/>
              </a:rPr>
              <a:t>Andriy</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a:solidFill>
                  <a:schemeClr val="bg2">
                    <a:lumMod val="10000"/>
                  </a:schemeClr>
                </a:solidFill>
                <a:latin typeface="Bookman Old Style" panose="02050604050505020204" pitchFamily="18" charset="0"/>
                <a:cs typeface="Times New Roman" panose="02020603050405020304" pitchFamily="18" charset="0"/>
              </a:rPr>
              <a:t>A. </a:t>
            </a:r>
            <a:r>
              <a:rPr lang="en-US" dirty="0" err="1">
                <a:solidFill>
                  <a:schemeClr val="bg2">
                    <a:lumMod val="10000"/>
                  </a:schemeClr>
                </a:solidFill>
                <a:latin typeface="Bookman Old Style" panose="02050604050505020204" pitchFamily="18" charset="0"/>
                <a:cs typeface="Times New Roman" panose="02020603050405020304" pitchFamily="18" charset="0"/>
              </a:rPr>
              <a:t>Kryuchyn,Vyacheslav</a:t>
            </a:r>
            <a:r>
              <a:rPr lang="en-US" dirty="0">
                <a:solidFill>
                  <a:schemeClr val="bg2">
                    <a:lumMod val="10000"/>
                  </a:schemeClr>
                </a:solidFill>
                <a:latin typeface="Bookman Old Style" panose="02050604050505020204" pitchFamily="18" charset="0"/>
                <a:cs typeface="Times New Roman" panose="02020603050405020304" pitchFamily="18" charset="0"/>
              </a:rPr>
              <a:t> V. </a:t>
            </a:r>
            <a:r>
              <a:rPr lang="en-US" dirty="0" err="1">
                <a:solidFill>
                  <a:schemeClr val="bg2">
                    <a:lumMod val="10000"/>
                  </a:schemeClr>
                </a:solidFill>
                <a:latin typeface="Bookman Old Style" panose="02050604050505020204" pitchFamily="18" charset="0"/>
                <a:cs typeface="Times New Roman" panose="02020603050405020304" pitchFamily="18" charset="0"/>
              </a:rPr>
              <a:t>Petrov</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Vasiliy</a:t>
            </a:r>
            <a:r>
              <a:rPr lang="en-US" dirty="0">
                <a:solidFill>
                  <a:schemeClr val="bg2">
                    <a:lumMod val="10000"/>
                  </a:schemeClr>
                </a:solidFill>
                <a:latin typeface="Bookman Old Style" panose="02050604050505020204" pitchFamily="18" charset="0"/>
                <a:cs typeface="Times New Roman" panose="02020603050405020304" pitchFamily="18" charset="0"/>
              </a:rPr>
              <a:t> M. </a:t>
            </a:r>
            <a:r>
              <a:rPr lang="en-US" dirty="0" err="1">
                <a:solidFill>
                  <a:schemeClr val="bg2">
                    <a:lumMod val="10000"/>
                  </a:schemeClr>
                </a:solidFill>
                <a:latin typeface="Bookman Old Style" panose="02050604050505020204" pitchFamily="18" charset="0"/>
                <a:cs typeface="Times New Roman" panose="02020603050405020304" pitchFamily="18" charset="0"/>
              </a:rPr>
              <a:t>Rubish</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Sergiy</a:t>
            </a:r>
            <a:r>
              <a:rPr lang="en-US" dirty="0">
                <a:solidFill>
                  <a:schemeClr val="bg2">
                    <a:lumMod val="10000"/>
                  </a:schemeClr>
                </a:solidFill>
                <a:latin typeface="Bookman Old Style" panose="02050604050505020204" pitchFamily="18" charset="0"/>
                <a:cs typeface="Times New Roman" panose="02020603050405020304" pitchFamily="18" charset="0"/>
              </a:rPr>
              <a:t> O. </a:t>
            </a:r>
            <a:r>
              <a:rPr lang="en-US" dirty="0" err="1">
                <a:solidFill>
                  <a:schemeClr val="bg2">
                    <a:lumMod val="10000"/>
                  </a:schemeClr>
                </a:solidFill>
                <a:latin typeface="Bookman Old Style" panose="02050604050505020204" pitchFamily="18" charset="0"/>
                <a:cs typeface="Times New Roman" panose="02020603050405020304" pitchFamily="18" charset="0"/>
              </a:rPr>
              <a:t>Kostyukevych</a:t>
            </a:r>
            <a:r>
              <a:rPr lang="en-US" dirty="0">
                <a:solidFill>
                  <a:schemeClr val="bg2">
                    <a:lumMod val="10000"/>
                  </a:schemeClr>
                </a:solidFill>
                <a:latin typeface="Bookman Old Style" panose="02050604050505020204" pitchFamily="18" charset="0"/>
                <a:cs typeface="Times New Roman" panose="02020603050405020304" pitchFamily="18" charset="0"/>
              </a:rPr>
              <a:t> Laser recording of </a:t>
            </a:r>
            <a:r>
              <a:rPr lang="en-US" dirty="0" err="1">
                <a:solidFill>
                  <a:schemeClr val="bg2">
                    <a:lumMod val="10000"/>
                  </a:schemeClr>
                </a:solidFill>
                <a:latin typeface="Bookman Old Style" panose="02050604050505020204" pitchFamily="18" charset="0"/>
                <a:cs typeface="Times New Roman" panose="02020603050405020304" pitchFamily="18" charset="0"/>
              </a:rPr>
              <a:t>nanosized</a:t>
            </a:r>
            <a:r>
              <a:rPr lang="en-US" dirty="0">
                <a:solidFill>
                  <a:schemeClr val="bg2">
                    <a:lumMod val="10000"/>
                  </a:schemeClr>
                </a:solidFill>
                <a:latin typeface="Bookman Old Style" panose="02050604050505020204" pitchFamily="18" charset="0"/>
                <a:cs typeface="Times New Roman" panose="02020603050405020304" pitchFamily="18" charset="0"/>
              </a:rPr>
              <a:t> elements on thin films of </a:t>
            </a:r>
            <a:r>
              <a:rPr lang="en-US" dirty="0" err="1">
                <a:solidFill>
                  <a:schemeClr val="bg2">
                    <a:lumMod val="10000"/>
                  </a:schemeClr>
                </a:solidFill>
                <a:latin typeface="Bookman Old Style" panose="02050604050505020204" pitchFamily="18" charset="0"/>
                <a:cs typeface="Times New Roman" panose="02020603050405020304" pitchFamily="18" charset="0"/>
              </a:rPr>
              <a:t>chalcogenide</a:t>
            </a:r>
            <a:r>
              <a:rPr lang="en-US" dirty="0">
                <a:solidFill>
                  <a:schemeClr val="bg2">
                    <a:lumMod val="10000"/>
                  </a:schemeClr>
                </a:solidFill>
                <a:latin typeface="Bookman Old Style" panose="02050604050505020204" pitchFamily="18" charset="0"/>
                <a:cs typeface="Times New Roman" panose="02020603050405020304" pitchFamily="18" charset="0"/>
              </a:rPr>
              <a:t> glassy semiconductors D </a:t>
            </a:r>
            <a:r>
              <a:rPr lang="en-US" dirty="0" smtClean="0">
                <a:solidFill>
                  <a:schemeClr val="bg2">
                    <a:lumMod val="10000"/>
                  </a:schemeClr>
                </a:solidFill>
                <a:latin typeface="Bookman Old Style" panose="02050604050505020204" pitchFamily="18" charset="0"/>
                <a:cs typeface="Times New Roman" panose="02020603050405020304" pitchFamily="18" charset="0"/>
              </a:rPr>
              <a:t>MATERIALS (</a:t>
            </a:r>
            <a:r>
              <a:rPr lang="en-US" dirty="0">
                <a:solidFill>
                  <a:schemeClr val="bg2">
                    <a:lumMod val="10000"/>
                  </a:schemeClr>
                </a:solidFill>
                <a:latin typeface="Bookman Old Style" panose="02050604050505020204" pitchFamily="18" charset="0"/>
                <a:cs typeface="Times New Roman" panose="02020603050405020304" pitchFamily="18" charset="0"/>
              </a:rPr>
              <a:t>CNM-6) </a:t>
            </a:r>
            <a:r>
              <a:rPr lang="en-US" dirty="0" err="1">
                <a:solidFill>
                  <a:schemeClr val="bg2">
                    <a:lumMod val="10000"/>
                  </a:schemeClr>
                </a:solidFill>
                <a:latin typeface="Bookman Old Style" panose="02050604050505020204" pitchFamily="18" charset="0"/>
                <a:cs typeface="Times New Roman" panose="02020603050405020304" pitchFamily="18" charset="0"/>
              </a:rPr>
              <a:t>Uzhgorod</a:t>
            </a:r>
            <a:r>
              <a:rPr lang="en-US" dirty="0">
                <a:solidFill>
                  <a:schemeClr val="bg2">
                    <a:lumMod val="10000"/>
                  </a:schemeClr>
                </a:solidFill>
                <a:latin typeface="Bookman Old Style" panose="02050604050505020204" pitchFamily="18" charset="0"/>
                <a:cs typeface="Times New Roman" panose="02020603050405020304" pitchFamily="18" charset="0"/>
              </a:rPr>
              <a:t>-</a:t>
            </a:r>
            <a:r>
              <a:rPr lang="en-US" dirty="0" err="1">
                <a:solidFill>
                  <a:schemeClr val="bg2">
                    <a:lumMod val="10000"/>
                  </a:schemeClr>
                </a:solidFill>
                <a:latin typeface="Bookman Old Style" panose="02050604050505020204" pitchFamily="18" charset="0"/>
                <a:cs typeface="Times New Roman" panose="02020603050405020304" pitchFamily="18" charset="0"/>
              </a:rPr>
              <a:t>Vodograj</a:t>
            </a:r>
            <a:r>
              <a:rPr lang="en-US" dirty="0">
                <a:solidFill>
                  <a:schemeClr val="bg2">
                    <a:lumMod val="10000"/>
                  </a:schemeClr>
                </a:solidFill>
                <a:latin typeface="Bookman Old Style" panose="02050604050505020204" pitchFamily="18" charset="0"/>
                <a:cs typeface="Times New Roman" panose="02020603050405020304" pitchFamily="18" charset="0"/>
              </a:rPr>
              <a:t>-Ukraine, 5-9 October 2020 </a:t>
            </a:r>
            <a:r>
              <a:rPr lang="uk-UA" dirty="0">
                <a:solidFill>
                  <a:schemeClr val="bg2">
                    <a:lumMod val="10000"/>
                  </a:schemeClr>
                </a:solidFill>
                <a:latin typeface="Bookman Old Style" panose="02050604050505020204" pitchFamily="18" charset="0"/>
                <a:cs typeface="Times New Roman" panose="02020603050405020304" pitchFamily="18" charset="0"/>
              </a:rPr>
              <a:t>р. 25-26</a:t>
            </a:r>
            <a:r>
              <a:rPr lang="uk-UA"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982189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(ТЕЗИ 2020-2021)</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36</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122877"/>
          </a:xfrm>
          <a:prstGeom prst="rect">
            <a:avLst/>
          </a:prstGeom>
        </p:spPr>
        <p:txBody>
          <a:bodyPr wrap="square">
            <a:spAutoFit/>
          </a:bodyPr>
          <a:lstStyle/>
          <a:p>
            <a:pPr marL="342900" indent="-342900" algn="just">
              <a:lnSpc>
                <a:spcPct val="114000"/>
              </a:lnSpc>
              <a:buFont typeface="+mj-lt"/>
              <a:buAutoNum type="arabicPeriod" startAt="31"/>
            </a:pPr>
            <a:r>
              <a:rPr lang="en-US" dirty="0" err="1" smtClean="0">
                <a:solidFill>
                  <a:schemeClr val="bg2">
                    <a:lumMod val="10000"/>
                  </a:schemeClr>
                </a:solidFill>
                <a:latin typeface="Bookman Old Style" panose="02050604050505020204" pitchFamily="18" charset="0"/>
                <a:cs typeface="Times New Roman" panose="02020603050405020304" pitchFamily="18" charset="0"/>
              </a:rPr>
              <a:t>Durkot</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a:solidFill>
                  <a:schemeClr val="bg2">
                    <a:lumMod val="10000"/>
                  </a:schemeClr>
                </a:solidFill>
                <a:latin typeface="Bookman Old Style" panose="02050604050505020204" pitchFamily="18" charset="0"/>
                <a:cs typeface="Times New Roman" panose="02020603050405020304" pitchFamily="18" charset="0"/>
              </a:rPr>
              <a:t>M.O., </a:t>
            </a:r>
            <a:r>
              <a:rPr lang="en-US" dirty="0" err="1">
                <a:solidFill>
                  <a:schemeClr val="bg2">
                    <a:lumMod val="10000"/>
                  </a:schemeClr>
                </a:solidFill>
                <a:latin typeface="Bookman Old Style" panose="02050604050505020204" pitchFamily="18" charset="0"/>
                <a:cs typeface="Times New Roman" panose="02020603050405020304" pitchFamily="18" charset="0"/>
              </a:rPr>
              <a:t>Kyrylenko</a:t>
            </a:r>
            <a:r>
              <a:rPr lang="en-US" dirty="0">
                <a:solidFill>
                  <a:schemeClr val="bg2">
                    <a:lumMod val="10000"/>
                  </a:schemeClr>
                </a:solidFill>
                <a:latin typeface="Bookman Old Style" panose="02050604050505020204" pitchFamily="18" charset="0"/>
                <a:cs typeface="Times New Roman" panose="02020603050405020304" pitchFamily="18" charset="0"/>
              </a:rPr>
              <a:t> V.K., </a:t>
            </a:r>
            <a:r>
              <a:rPr lang="en-US" dirty="0" err="1">
                <a:solidFill>
                  <a:schemeClr val="bg2">
                    <a:lumMod val="10000"/>
                  </a:schemeClr>
                </a:solidFill>
                <a:latin typeface="Bookman Old Style" panose="02050604050505020204" pitchFamily="18" charset="0"/>
                <a:cs typeface="Times New Roman" panose="02020603050405020304" pitchFamily="18" charset="0"/>
              </a:rPr>
              <a:t>Kryuchyn</a:t>
            </a:r>
            <a:r>
              <a:rPr lang="en-US" dirty="0">
                <a:solidFill>
                  <a:schemeClr val="bg2">
                    <a:lumMod val="10000"/>
                  </a:schemeClr>
                </a:solidFill>
                <a:latin typeface="Bookman Old Style" panose="02050604050505020204" pitchFamily="18" charset="0"/>
                <a:cs typeface="Times New Roman" panose="02020603050405020304" pitchFamily="18" charset="0"/>
              </a:rPr>
              <a:t> A.A., </a:t>
            </a:r>
            <a:r>
              <a:rPr lang="en-US" dirty="0" err="1">
                <a:solidFill>
                  <a:schemeClr val="bg2">
                    <a:lumMod val="10000"/>
                  </a:schemeClr>
                </a:solidFill>
                <a:latin typeface="Bookman Old Style" panose="02050604050505020204" pitchFamily="18" charset="0"/>
                <a:cs typeface="Times New Roman" panose="02020603050405020304" pitchFamily="18" charset="0"/>
              </a:rPr>
              <a:t>PetrovV.V</a:t>
            </a:r>
            <a:r>
              <a:rPr lang="en-US" dirty="0">
                <a:solidFill>
                  <a:schemeClr val="bg2">
                    <a:lumMod val="10000"/>
                  </a:schemeClr>
                </a:solidFill>
                <a:latin typeface="Bookman Old Style" panose="02050604050505020204" pitchFamily="18" charset="0"/>
                <a:cs typeface="Times New Roman" panose="02020603050405020304" pitchFamily="18" charset="0"/>
              </a:rPr>
              <a:t>. , Pop M.M.,  </a:t>
            </a:r>
            <a:r>
              <a:rPr lang="en-US" dirty="0" err="1">
                <a:solidFill>
                  <a:schemeClr val="bg2">
                    <a:lumMod val="10000"/>
                  </a:schemeClr>
                </a:solidFill>
                <a:latin typeface="Bookman Old Style" panose="02050604050505020204" pitchFamily="18" charset="0"/>
                <a:cs typeface="Times New Roman" panose="02020603050405020304" pitchFamily="18" charset="0"/>
              </a:rPr>
              <a:t>Rubish</a:t>
            </a:r>
            <a:r>
              <a:rPr lang="en-US" dirty="0">
                <a:solidFill>
                  <a:schemeClr val="bg2">
                    <a:lumMod val="10000"/>
                  </a:schemeClr>
                </a:solidFill>
                <a:latin typeface="Bookman Old Style" panose="02050604050505020204" pitchFamily="18" charset="0"/>
                <a:cs typeface="Times New Roman" panose="02020603050405020304" pitchFamily="18" charset="0"/>
              </a:rPr>
              <a:t> V.M,  </a:t>
            </a:r>
            <a:r>
              <a:rPr lang="en-US" dirty="0" err="1">
                <a:solidFill>
                  <a:schemeClr val="bg2">
                    <a:lumMod val="10000"/>
                  </a:schemeClr>
                </a:solidFill>
                <a:latin typeface="Bookman Old Style" panose="02050604050505020204" pitchFamily="18" charset="0"/>
                <a:cs typeface="Times New Roman" panose="02020603050405020304" pitchFamily="18" charset="0"/>
              </a:rPr>
              <a:t>Yurkin</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I.M.Amorphous</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chalcogenides</a:t>
            </a:r>
            <a:r>
              <a:rPr lang="en-US" dirty="0">
                <a:solidFill>
                  <a:schemeClr val="bg2">
                    <a:lumMod val="10000"/>
                  </a:schemeClr>
                </a:solidFill>
                <a:latin typeface="Bookman Old Style" panose="02050604050505020204" pitchFamily="18" charset="0"/>
                <a:cs typeface="Times New Roman" panose="02020603050405020304" pitchFamily="18" charset="0"/>
              </a:rPr>
              <a:t> with phase-change effect  </a:t>
            </a:r>
            <a:r>
              <a:rPr lang="uk-UA" dirty="0">
                <a:solidFill>
                  <a:schemeClr val="bg2">
                    <a:lumMod val="10000"/>
                  </a:schemeClr>
                </a:solidFill>
                <a:latin typeface="Bookman Old Style" panose="02050604050505020204" pitchFamily="18" charset="0"/>
                <a:cs typeface="Times New Roman" panose="02020603050405020304" pitchFamily="18" charset="0"/>
              </a:rPr>
              <a:t>Тези наукової конференції </a:t>
            </a:r>
            <a:r>
              <a:rPr lang="en-US" dirty="0">
                <a:solidFill>
                  <a:schemeClr val="bg2">
                    <a:lumMod val="10000"/>
                  </a:schemeClr>
                </a:solidFill>
                <a:latin typeface="Bookman Old Style" panose="02050604050505020204" pitchFamily="18" charset="0"/>
                <a:cs typeface="Times New Roman" panose="02020603050405020304" pitchFamily="18" charset="0"/>
              </a:rPr>
              <a:t>Clusters and nanostructured materials (CNM-6) </a:t>
            </a:r>
            <a:r>
              <a:rPr lang="en-US" dirty="0" err="1">
                <a:solidFill>
                  <a:schemeClr val="bg2">
                    <a:lumMod val="10000"/>
                  </a:schemeClr>
                </a:solidFill>
                <a:latin typeface="Bookman Old Style" panose="02050604050505020204" pitchFamily="18" charset="0"/>
                <a:cs typeface="Times New Roman" panose="02020603050405020304" pitchFamily="18" charset="0"/>
              </a:rPr>
              <a:t>Uzhgorod</a:t>
            </a:r>
            <a:r>
              <a:rPr lang="en-US" dirty="0">
                <a:solidFill>
                  <a:schemeClr val="bg2">
                    <a:lumMod val="10000"/>
                  </a:schemeClr>
                </a:solidFill>
                <a:latin typeface="Bookman Old Style" panose="02050604050505020204" pitchFamily="18" charset="0"/>
                <a:cs typeface="Times New Roman" panose="02020603050405020304" pitchFamily="18" charset="0"/>
              </a:rPr>
              <a:t>-</a:t>
            </a:r>
            <a:r>
              <a:rPr lang="en-US" dirty="0" err="1">
                <a:solidFill>
                  <a:schemeClr val="bg2">
                    <a:lumMod val="10000"/>
                  </a:schemeClr>
                </a:solidFill>
                <a:latin typeface="Bookman Old Style" panose="02050604050505020204" pitchFamily="18" charset="0"/>
                <a:cs typeface="Times New Roman" panose="02020603050405020304" pitchFamily="18" charset="0"/>
              </a:rPr>
              <a:t>Vodograj</a:t>
            </a:r>
            <a:r>
              <a:rPr lang="en-US" dirty="0">
                <a:solidFill>
                  <a:schemeClr val="bg2">
                    <a:lumMod val="10000"/>
                  </a:schemeClr>
                </a:solidFill>
                <a:latin typeface="Bookman Old Style" panose="02050604050505020204" pitchFamily="18" charset="0"/>
                <a:cs typeface="Times New Roman" panose="02020603050405020304" pitchFamily="18" charset="0"/>
              </a:rPr>
              <a:t>-Ukraine, 5-9 October 2020, </a:t>
            </a:r>
            <a:r>
              <a:rPr lang="uk-UA" dirty="0">
                <a:solidFill>
                  <a:schemeClr val="bg2">
                    <a:lumMod val="10000"/>
                  </a:schemeClr>
                </a:solidFill>
                <a:latin typeface="Bookman Old Style" panose="02050604050505020204" pitchFamily="18" charset="0"/>
                <a:cs typeface="Times New Roman" panose="02020603050405020304" pitchFamily="18" charset="0"/>
              </a:rPr>
              <a:t>р.107-108.</a:t>
            </a:r>
          </a:p>
          <a:p>
            <a:pPr marL="342900" indent="-342900" algn="just">
              <a:lnSpc>
                <a:spcPct val="114000"/>
              </a:lnSpc>
              <a:buFont typeface="+mj-lt"/>
              <a:buAutoNum type="arabicPeriod" startAt="31"/>
            </a:pPr>
            <a:r>
              <a:rPr lang="uk-UA" dirty="0" err="1" smtClean="0">
                <a:solidFill>
                  <a:schemeClr val="bg2">
                    <a:lumMod val="10000"/>
                  </a:schemeClr>
                </a:solidFill>
                <a:latin typeface="Bookman Old Style" panose="02050604050505020204" pitchFamily="18" charset="0"/>
                <a:cs typeface="Times New Roman" panose="02020603050405020304" pitchFamily="18" charset="0"/>
              </a:rPr>
              <a:t>Бріцький</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a:solidFill>
                  <a:schemeClr val="bg2">
                    <a:lumMod val="10000"/>
                  </a:schemeClr>
                </a:solidFill>
                <a:latin typeface="Bookman Old Style" panose="02050604050505020204" pitchFamily="18" charset="0"/>
                <a:cs typeface="Times New Roman" panose="02020603050405020304" pitchFamily="18" charset="0"/>
              </a:rPr>
              <a:t>О.І. Аналіз вимог до сапфірових підкладок при виготовленні носіїв довготермінового збереження інформації // Реєстрація, зберігання і обробка даних: зб. наук. праць за матеріалами Щорічної підсумкової наук. </a:t>
            </a:r>
            <a:r>
              <a:rPr lang="uk-UA" dirty="0" err="1">
                <a:solidFill>
                  <a:schemeClr val="bg2">
                    <a:lumMod val="10000"/>
                  </a:schemeClr>
                </a:solidFill>
                <a:latin typeface="Bookman Old Style" panose="02050604050505020204" pitchFamily="18" charset="0"/>
                <a:cs typeface="Times New Roman" panose="02020603050405020304" pitchFamily="18" charset="0"/>
              </a:rPr>
              <a:t>конф</a:t>
            </a:r>
            <a:r>
              <a:rPr lang="uk-UA" dirty="0">
                <a:solidFill>
                  <a:schemeClr val="bg2">
                    <a:lumMod val="10000"/>
                  </a:schemeClr>
                </a:solidFill>
                <a:latin typeface="Bookman Old Style" panose="02050604050505020204" pitchFamily="18" charset="0"/>
                <a:cs typeface="Times New Roman" panose="02020603050405020304" pitchFamily="18" charset="0"/>
              </a:rPr>
              <a:t>. 27 вересня 2020 року. НАН України. Ін-т проблем реєстрації інформації. К</a:t>
            </a:r>
            <a:r>
              <a:rPr lang="uk-UA" dirty="0" smtClean="0">
                <a:solidFill>
                  <a:schemeClr val="bg2">
                    <a:lumMod val="10000"/>
                  </a:schemeClr>
                </a:solidFill>
                <a:latin typeface="Bookman Old Style" panose="02050604050505020204" pitchFamily="18" charset="0"/>
                <a:cs typeface="Times New Roman" panose="02020603050405020304" pitchFamily="18" charset="0"/>
              </a:rPr>
              <a:t>.: ІПРІ </a:t>
            </a:r>
            <a:r>
              <a:rPr lang="uk-UA" dirty="0">
                <a:solidFill>
                  <a:schemeClr val="bg2">
                    <a:lumMod val="10000"/>
                  </a:schemeClr>
                </a:solidFill>
                <a:latin typeface="Bookman Old Style" panose="02050604050505020204" pitchFamily="18" charset="0"/>
                <a:cs typeface="Times New Roman" panose="02020603050405020304" pitchFamily="18" charset="0"/>
              </a:rPr>
              <a:t>НАН України, 2020. </a:t>
            </a:r>
            <a:r>
              <a:rPr lang="en-US" dirty="0">
                <a:solidFill>
                  <a:schemeClr val="bg2">
                    <a:lumMod val="10000"/>
                  </a:schemeClr>
                </a:solidFill>
                <a:latin typeface="Bookman Old Style" panose="02050604050505020204" pitchFamily="18" charset="0"/>
                <a:cs typeface="Times New Roman" panose="02020603050405020304" pitchFamily="18" charset="0"/>
              </a:rPr>
              <a:t>C.10-11.</a:t>
            </a:r>
          </a:p>
          <a:p>
            <a:pPr marL="342900" indent="-342900" algn="just">
              <a:lnSpc>
                <a:spcPct val="114000"/>
              </a:lnSpc>
              <a:buFont typeface="+mj-lt"/>
              <a:buAutoNum type="arabicPeriod" startAt="31"/>
            </a:pPr>
            <a:r>
              <a:rPr lang="uk-UA" dirty="0" smtClean="0">
                <a:solidFill>
                  <a:schemeClr val="bg2">
                    <a:lumMod val="10000"/>
                  </a:schemeClr>
                </a:solidFill>
                <a:latin typeface="Bookman Old Style" panose="02050604050505020204" pitchFamily="18" charset="0"/>
                <a:cs typeface="Times New Roman" panose="02020603050405020304" pitchFamily="18" charset="0"/>
              </a:rPr>
              <a:t>Крючин  </a:t>
            </a:r>
            <a:r>
              <a:rPr lang="uk-UA" dirty="0">
                <a:solidFill>
                  <a:schemeClr val="bg2">
                    <a:lumMod val="10000"/>
                  </a:schemeClr>
                </a:solidFill>
                <a:latin typeface="Bookman Old Style" panose="02050604050505020204" pitchFamily="18" charset="0"/>
                <a:cs typeface="Times New Roman" panose="02020603050405020304" pitchFamily="18" charset="0"/>
              </a:rPr>
              <a:t>А.А. Аналіз методів створення систем оптичного запису для хмарного зберігання даних </a:t>
            </a:r>
            <a:r>
              <a:rPr lang="uk-UA" dirty="0" smtClean="0">
                <a:solidFill>
                  <a:schemeClr val="bg2">
                    <a:lumMod val="10000"/>
                  </a:schemeClr>
                </a:solidFill>
                <a:latin typeface="Bookman Old Style" panose="02050604050505020204" pitchFamily="18" charset="0"/>
                <a:cs typeface="Times New Roman" panose="02020603050405020304" pitchFamily="18" charset="0"/>
              </a:rPr>
              <a:t>// Реєстрація</a:t>
            </a:r>
            <a:r>
              <a:rPr lang="uk-UA" dirty="0">
                <a:solidFill>
                  <a:schemeClr val="bg2">
                    <a:lumMod val="10000"/>
                  </a:schemeClr>
                </a:solidFill>
                <a:latin typeface="Bookman Old Style" panose="02050604050505020204" pitchFamily="18" charset="0"/>
                <a:cs typeface="Times New Roman" panose="02020603050405020304" pitchFamily="18" charset="0"/>
              </a:rPr>
              <a:t>, зберігання і обробка даних: зб. наук. праць за матеріалами Щорічної підсумкової наук. </a:t>
            </a:r>
            <a:r>
              <a:rPr lang="uk-UA" dirty="0" err="1">
                <a:solidFill>
                  <a:schemeClr val="bg2">
                    <a:lumMod val="10000"/>
                  </a:schemeClr>
                </a:solidFill>
                <a:latin typeface="Bookman Old Style" panose="02050604050505020204" pitchFamily="18" charset="0"/>
                <a:cs typeface="Times New Roman" panose="02020603050405020304" pitchFamily="18" charset="0"/>
              </a:rPr>
              <a:t>конф</a:t>
            </a:r>
            <a:r>
              <a:rPr lang="uk-UA" dirty="0">
                <a:solidFill>
                  <a:schemeClr val="bg2">
                    <a:lumMod val="10000"/>
                  </a:schemeClr>
                </a:solidFill>
                <a:latin typeface="Bookman Old Style" panose="02050604050505020204" pitchFamily="18" charset="0"/>
                <a:cs typeface="Times New Roman" panose="02020603050405020304" pitchFamily="18" charset="0"/>
              </a:rPr>
              <a:t>. 18-19 травня 2021 року. НАН України. Ін-т проблем реєстрації інформації. К.:ІПРІ НАН України</a:t>
            </a:r>
            <a:r>
              <a:rPr lang="uk-UA" dirty="0" smtClean="0">
                <a:solidFill>
                  <a:schemeClr val="bg2">
                    <a:lumMod val="10000"/>
                  </a:schemeClr>
                </a:solidFill>
                <a:latin typeface="Bookman Old Style" panose="02050604050505020204" pitchFamily="18" charset="0"/>
                <a:cs typeface="Times New Roman" panose="02020603050405020304" pitchFamily="18" charset="0"/>
              </a:rPr>
              <a:t>.</a:t>
            </a:r>
            <a:endParaRPr lang="uk-UA" dirty="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193990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(ТЕЗИ 2020-2021)</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37</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5256311"/>
          </a:xfrm>
          <a:prstGeom prst="rect">
            <a:avLst/>
          </a:prstGeom>
        </p:spPr>
        <p:txBody>
          <a:bodyPr wrap="square">
            <a:spAutoFit/>
          </a:bodyPr>
          <a:lstStyle/>
          <a:p>
            <a:pPr marL="342900" indent="-342900" algn="just">
              <a:lnSpc>
                <a:spcPct val="125000"/>
              </a:lnSpc>
              <a:buFont typeface="+mj-lt"/>
              <a:buAutoNum type="arabicPeriod" startAt="34"/>
            </a:pPr>
            <a:r>
              <a:rPr lang="en-US" dirty="0" err="1" smtClean="0">
                <a:solidFill>
                  <a:schemeClr val="bg2">
                    <a:lumMod val="10000"/>
                  </a:schemeClr>
                </a:solidFill>
                <a:latin typeface="Bookman Old Style" panose="02050604050505020204" pitchFamily="18" charset="0"/>
                <a:cs typeface="Times New Roman" panose="02020603050405020304" pitchFamily="18" charset="0"/>
              </a:rPr>
              <a:t>Kryuchyn</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a:solidFill>
                  <a:schemeClr val="bg2">
                    <a:lumMod val="10000"/>
                  </a:schemeClr>
                </a:solidFill>
                <a:latin typeface="Bookman Old Style" panose="02050604050505020204" pitchFamily="18" charset="0"/>
                <a:cs typeface="Times New Roman" panose="02020603050405020304" pitchFamily="18" charset="0"/>
              </a:rPr>
              <a:t>A.A., </a:t>
            </a:r>
            <a:r>
              <a:rPr lang="en-US" dirty="0" err="1">
                <a:solidFill>
                  <a:schemeClr val="bg2">
                    <a:lumMod val="10000"/>
                  </a:schemeClr>
                </a:solidFill>
                <a:latin typeface="Bookman Old Style" panose="02050604050505020204" pitchFamily="18" charset="0"/>
                <a:cs typeface="Times New Roman" panose="02020603050405020304" pitchFamily="18" charset="0"/>
              </a:rPr>
              <a:t>Petrov</a:t>
            </a:r>
            <a:r>
              <a:rPr lang="en-US" dirty="0">
                <a:solidFill>
                  <a:schemeClr val="bg2">
                    <a:lumMod val="10000"/>
                  </a:schemeClr>
                </a:solidFill>
                <a:latin typeface="Bookman Old Style" panose="02050604050505020204" pitchFamily="18" charset="0"/>
                <a:cs typeface="Times New Roman" panose="02020603050405020304" pitchFamily="18" charset="0"/>
              </a:rPr>
              <a:t> V.V., </a:t>
            </a:r>
            <a:r>
              <a:rPr lang="en-US" dirty="0" err="1">
                <a:solidFill>
                  <a:schemeClr val="bg2">
                    <a:lumMod val="10000"/>
                  </a:schemeClr>
                </a:solidFill>
                <a:latin typeface="Bookman Old Style" panose="02050604050505020204" pitchFamily="18" charset="0"/>
                <a:cs typeface="Times New Roman" panose="02020603050405020304" pitchFamily="18" charset="0"/>
              </a:rPr>
              <a:t>Rubish</a:t>
            </a:r>
            <a:r>
              <a:rPr lang="en-US" dirty="0">
                <a:solidFill>
                  <a:schemeClr val="bg2">
                    <a:lumMod val="10000"/>
                  </a:schemeClr>
                </a:solidFill>
                <a:latin typeface="Bookman Old Style" panose="02050604050505020204" pitchFamily="18" charset="0"/>
                <a:cs typeface="Times New Roman" panose="02020603050405020304" pitchFamily="18" charset="0"/>
              </a:rPr>
              <a:t> V.M., </a:t>
            </a:r>
            <a:r>
              <a:rPr lang="en-US" dirty="0" err="1">
                <a:solidFill>
                  <a:schemeClr val="bg2">
                    <a:lumMod val="10000"/>
                  </a:schemeClr>
                </a:solidFill>
                <a:latin typeface="Bookman Old Style" panose="02050604050505020204" pitchFamily="18" charset="0"/>
                <a:cs typeface="Times New Roman" panose="02020603050405020304" pitchFamily="18" charset="0"/>
              </a:rPr>
              <a:t>Melnik</a:t>
            </a:r>
            <a:r>
              <a:rPr lang="en-US" dirty="0">
                <a:solidFill>
                  <a:schemeClr val="bg2">
                    <a:lumMod val="10000"/>
                  </a:schemeClr>
                </a:solidFill>
                <a:latin typeface="Bookman Old Style" panose="02050604050505020204" pitchFamily="18" charset="0"/>
                <a:cs typeface="Times New Roman" panose="02020603050405020304" pitchFamily="18" charset="0"/>
              </a:rPr>
              <a:t> O.G.,</a:t>
            </a:r>
            <a:r>
              <a:rPr lang="en-US" dirty="0" err="1">
                <a:solidFill>
                  <a:schemeClr val="bg2">
                    <a:lumMod val="10000"/>
                  </a:schemeClr>
                </a:solidFill>
                <a:latin typeface="Bookman Old Style" panose="02050604050505020204" pitchFamily="18" charset="0"/>
                <a:cs typeface="Times New Roman" panose="02020603050405020304" pitchFamily="18" charset="0"/>
              </a:rPr>
              <a:t>Kostyukevych</a:t>
            </a:r>
            <a:r>
              <a:rPr lang="en-US" dirty="0">
                <a:solidFill>
                  <a:schemeClr val="bg2">
                    <a:lumMod val="10000"/>
                  </a:schemeClr>
                </a:solidFill>
                <a:latin typeface="Bookman Old Style" panose="02050604050505020204" pitchFamily="18" charset="0"/>
                <a:cs typeface="Times New Roman" panose="02020603050405020304" pitchFamily="18" charset="0"/>
              </a:rPr>
              <a:t> S.O. Methods for creating nanoscale elements by optical radiation </a:t>
            </a:r>
            <a:r>
              <a:rPr lang="uk-UA" dirty="0" err="1">
                <a:solidFill>
                  <a:schemeClr val="bg2">
                    <a:lumMod val="10000"/>
                  </a:schemeClr>
                </a:solidFill>
                <a:latin typeface="Bookman Old Style" panose="02050604050505020204" pitchFamily="18" charset="0"/>
                <a:cs typeface="Times New Roman" panose="02020603050405020304" pitchFamily="18" charset="0"/>
              </a:rPr>
              <a:t>Матер</a:t>
            </a:r>
            <a:r>
              <a:rPr lang="uk-UA" dirty="0">
                <a:solidFill>
                  <a:schemeClr val="bg2">
                    <a:lumMod val="10000"/>
                  </a:schemeClr>
                </a:solidFill>
                <a:latin typeface="Bookman Old Style" panose="02050604050505020204" pitchFamily="18" charset="0"/>
                <a:cs typeface="Times New Roman" panose="02020603050405020304" pitchFamily="18" charset="0"/>
              </a:rPr>
              <a:t>. </a:t>
            </a:r>
            <a:r>
              <a:rPr lang="uk-UA" dirty="0" err="1">
                <a:solidFill>
                  <a:schemeClr val="bg2">
                    <a:lumMod val="10000"/>
                  </a:schemeClr>
                </a:solidFill>
                <a:latin typeface="Bookman Old Style" panose="02050604050505020204" pitchFamily="18" charset="0"/>
                <a:cs typeface="Times New Roman" panose="02020603050405020304" pitchFamily="18" charset="0"/>
              </a:rPr>
              <a:t>школи-конф</a:t>
            </a:r>
            <a:r>
              <a:rPr lang="uk-UA" dirty="0">
                <a:solidFill>
                  <a:schemeClr val="bg2">
                    <a:lumMod val="10000"/>
                  </a:schemeClr>
                </a:solidFill>
                <a:latin typeface="Bookman Old Style" panose="02050604050505020204" pitchFamily="18" charset="0"/>
                <a:cs typeface="Times New Roman" panose="02020603050405020304" pitchFamily="18" charset="0"/>
              </a:rPr>
              <a:t>. молодих вчених «Сучасне матеріалознавство: фізика, хімія, технології (СМФХТ- 2021)», Ужгород: ФОП </a:t>
            </a:r>
            <a:r>
              <a:rPr lang="uk-UA" dirty="0" err="1">
                <a:solidFill>
                  <a:schemeClr val="bg2">
                    <a:lumMod val="10000"/>
                  </a:schemeClr>
                </a:solidFill>
                <a:latin typeface="Bookman Old Style" panose="02050604050505020204" pitchFamily="18" charset="0"/>
                <a:cs typeface="Times New Roman" panose="02020603050405020304" pitchFamily="18" charset="0"/>
              </a:rPr>
              <a:t>Сабов</a:t>
            </a:r>
            <a:r>
              <a:rPr lang="uk-UA" dirty="0">
                <a:solidFill>
                  <a:schemeClr val="bg2">
                    <a:lumMod val="10000"/>
                  </a:schemeClr>
                </a:solidFill>
                <a:latin typeface="Bookman Old Style" panose="02050604050505020204" pitchFamily="18" charset="0"/>
                <a:cs typeface="Times New Roman" panose="02020603050405020304" pitchFamily="18" charset="0"/>
              </a:rPr>
              <a:t> А.М., Україна, с. 59-68, </a:t>
            </a:r>
            <a:r>
              <a:rPr lang="en-US" dirty="0">
                <a:solidFill>
                  <a:schemeClr val="bg2">
                    <a:lumMod val="10000"/>
                  </a:schemeClr>
                </a:solidFill>
                <a:latin typeface="Bookman Old Style" panose="02050604050505020204" pitchFamily="18" charset="0"/>
                <a:cs typeface="Times New Roman" panose="02020603050405020304" pitchFamily="18" charset="0"/>
              </a:rPr>
              <a:t>ISBN 978-966-02-9688-6.</a:t>
            </a:r>
          </a:p>
          <a:p>
            <a:pPr marL="342900" indent="-342900" algn="just">
              <a:lnSpc>
                <a:spcPct val="125000"/>
              </a:lnSpc>
              <a:buFont typeface="+mj-lt"/>
              <a:buAutoNum type="arabicPeriod" startAt="34"/>
            </a:pPr>
            <a:r>
              <a:rPr lang="en-US" dirty="0" err="1" smtClean="0">
                <a:solidFill>
                  <a:schemeClr val="bg2">
                    <a:lumMod val="10000"/>
                  </a:schemeClr>
                </a:solidFill>
                <a:latin typeface="Bookman Old Style" panose="02050604050505020204" pitchFamily="18" charset="0"/>
                <a:cs typeface="Times New Roman" panose="02020603050405020304" pitchFamily="18" charset="0"/>
              </a:rPr>
              <a:t>Kryuchyn</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a:solidFill>
                  <a:schemeClr val="bg2">
                    <a:lumMod val="10000"/>
                  </a:schemeClr>
                </a:solidFill>
                <a:latin typeface="Bookman Old Style" panose="02050604050505020204" pitchFamily="18" charset="0"/>
                <a:cs typeface="Times New Roman" panose="02020603050405020304" pitchFamily="18" charset="0"/>
              </a:rPr>
              <a:t>A.A., </a:t>
            </a:r>
            <a:r>
              <a:rPr lang="en-US" dirty="0" err="1">
                <a:solidFill>
                  <a:schemeClr val="bg2">
                    <a:lumMod val="10000"/>
                  </a:schemeClr>
                </a:solidFill>
                <a:latin typeface="Bookman Old Style" panose="02050604050505020204" pitchFamily="18" charset="0"/>
                <a:cs typeface="Times New Roman" panose="02020603050405020304" pitchFamily="18" charset="0"/>
              </a:rPr>
              <a:t>Petrov</a:t>
            </a:r>
            <a:r>
              <a:rPr lang="en-US" dirty="0">
                <a:solidFill>
                  <a:schemeClr val="bg2">
                    <a:lumMod val="10000"/>
                  </a:schemeClr>
                </a:solidFill>
                <a:latin typeface="Bookman Old Style" panose="02050604050505020204" pitchFamily="18" charset="0"/>
                <a:cs typeface="Times New Roman" panose="02020603050405020304" pitchFamily="18" charset="0"/>
              </a:rPr>
              <a:t> V.V. </a:t>
            </a:r>
            <a:r>
              <a:rPr lang="en-US" dirty="0" err="1">
                <a:solidFill>
                  <a:schemeClr val="bg2">
                    <a:lumMod val="10000"/>
                  </a:schemeClr>
                </a:solidFill>
                <a:latin typeface="Bookman Old Style" panose="02050604050505020204" pitchFamily="18" charset="0"/>
                <a:cs typeface="Times New Roman" panose="02020603050405020304" pitchFamily="18" charset="0"/>
              </a:rPr>
              <a:t>Beliak</a:t>
            </a:r>
            <a:r>
              <a:rPr lang="en-US" dirty="0">
                <a:solidFill>
                  <a:schemeClr val="bg2">
                    <a:lumMod val="10000"/>
                  </a:schemeClr>
                </a:solidFill>
                <a:latin typeface="Bookman Old Style" panose="02050604050505020204" pitchFamily="18" charset="0"/>
                <a:cs typeface="Times New Roman" panose="02020603050405020304" pitchFamily="18" charset="0"/>
              </a:rPr>
              <a:t> </a:t>
            </a:r>
            <a:r>
              <a:rPr lang="en-US" dirty="0" err="1">
                <a:solidFill>
                  <a:schemeClr val="bg2">
                    <a:lumMod val="10000"/>
                  </a:schemeClr>
                </a:solidFill>
                <a:latin typeface="Bookman Old Style" panose="02050604050505020204" pitchFamily="18" charset="0"/>
                <a:cs typeface="Times New Roman" panose="02020603050405020304" pitchFamily="18" charset="0"/>
              </a:rPr>
              <a:t>Ie.V</a:t>
            </a:r>
            <a:r>
              <a:rPr lang="en-US" dirty="0">
                <a:solidFill>
                  <a:schemeClr val="bg2">
                    <a:lumMod val="10000"/>
                  </a:schemeClr>
                </a:solidFill>
                <a:latin typeface="Bookman Old Style" panose="02050604050505020204" pitchFamily="18" charset="0"/>
                <a:cs typeface="Times New Roman" panose="02020603050405020304" pitchFamily="18" charset="0"/>
              </a:rPr>
              <a:t> Optimizing of neural network methods of image machine analysis for application at high-density optical media readout system. 2021 IEEE 3th International Conference on Advanced Trends in Information Theory.</a:t>
            </a:r>
          </a:p>
          <a:p>
            <a:pPr marL="342900" indent="-342900" algn="just">
              <a:lnSpc>
                <a:spcPct val="125000"/>
              </a:lnSpc>
              <a:buFont typeface="+mj-lt"/>
              <a:buAutoNum type="arabicPeriod" startAt="34"/>
            </a:pPr>
            <a:r>
              <a:rPr lang="uk-UA" dirty="0" smtClean="0">
                <a:solidFill>
                  <a:schemeClr val="bg2">
                    <a:lumMod val="10000"/>
                  </a:schemeClr>
                </a:solidFill>
                <a:latin typeface="Bookman Old Style" panose="02050604050505020204" pitchFamily="18" charset="0"/>
                <a:cs typeface="Times New Roman" panose="02020603050405020304" pitchFamily="18" charset="0"/>
              </a:rPr>
              <a:t>Бородін </a:t>
            </a:r>
            <a:r>
              <a:rPr lang="uk-UA" dirty="0">
                <a:solidFill>
                  <a:schemeClr val="bg2">
                    <a:lumMod val="10000"/>
                  </a:schemeClr>
                </a:solidFill>
                <a:latin typeface="Bookman Old Style" panose="02050604050505020204" pitchFamily="18" charset="0"/>
                <a:cs typeface="Times New Roman" panose="02020603050405020304" pitchFamily="18" charset="0"/>
              </a:rPr>
              <a:t>Ю.О. Дослідження двох </a:t>
            </a:r>
            <a:r>
              <a:rPr lang="uk-UA" dirty="0" err="1">
                <a:solidFill>
                  <a:schemeClr val="bg2">
                    <a:lumMod val="10000"/>
                  </a:schemeClr>
                </a:solidFill>
                <a:latin typeface="Bookman Old Style" panose="02050604050505020204" pitchFamily="18" charset="0"/>
                <a:cs typeface="Times New Roman" panose="02020603050405020304" pitchFamily="18" charset="0"/>
              </a:rPr>
              <a:t>високоапертурних</a:t>
            </a:r>
            <a:r>
              <a:rPr lang="uk-UA" dirty="0">
                <a:solidFill>
                  <a:schemeClr val="bg2">
                    <a:lumMod val="10000"/>
                  </a:schemeClr>
                </a:solidFill>
                <a:latin typeface="Bookman Old Style" panose="02050604050505020204" pitchFamily="18" charset="0"/>
                <a:cs typeface="Times New Roman" panose="02020603050405020304" pitchFamily="18" charset="0"/>
              </a:rPr>
              <a:t> об’єктивів оптичної схеми станції лазерного запису дисків оригіналів </a:t>
            </a:r>
            <a:r>
              <a:rPr lang="uk-UA" dirty="0" smtClean="0">
                <a:solidFill>
                  <a:schemeClr val="bg2">
                    <a:lumMod val="10000"/>
                  </a:schemeClr>
                </a:solidFill>
                <a:latin typeface="Bookman Old Style" panose="02050604050505020204" pitchFamily="18" charset="0"/>
                <a:cs typeface="Times New Roman" panose="02020603050405020304" pitchFamily="18" charset="0"/>
              </a:rPr>
              <a:t>// Реєстрація</a:t>
            </a:r>
            <a:r>
              <a:rPr lang="uk-UA" dirty="0">
                <a:solidFill>
                  <a:schemeClr val="bg2">
                    <a:lumMod val="10000"/>
                  </a:schemeClr>
                </a:solidFill>
                <a:latin typeface="Bookman Old Style" panose="02050604050505020204" pitchFamily="18" charset="0"/>
                <a:cs typeface="Times New Roman" panose="02020603050405020304" pitchFamily="18" charset="0"/>
              </a:rPr>
              <a:t>, зберігання і обробка даних: зб. наук. праць за матеріалами Щорічної підсумкової наук. </a:t>
            </a:r>
            <a:r>
              <a:rPr lang="uk-UA" dirty="0" err="1">
                <a:solidFill>
                  <a:schemeClr val="bg2">
                    <a:lumMod val="10000"/>
                  </a:schemeClr>
                </a:solidFill>
                <a:latin typeface="Bookman Old Style" panose="02050604050505020204" pitchFamily="18" charset="0"/>
                <a:cs typeface="Times New Roman" panose="02020603050405020304" pitchFamily="18" charset="0"/>
              </a:rPr>
              <a:t>конф</a:t>
            </a:r>
            <a:r>
              <a:rPr lang="uk-UA" dirty="0">
                <a:solidFill>
                  <a:schemeClr val="bg2">
                    <a:lumMod val="10000"/>
                  </a:schemeClr>
                </a:solidFill>
                <a:latin typeface="Bookman Old Style" panose="02050604050505020204" pitchFamily="18" charset="0"/>
                <a:cs typeface="Times New Roman" panose="02020603050405020304" pitchFamily="18" charset="0"/>
              </a:rPr>
              <a:t>. 18-19 травня 2021 року. НАН України. Ін-т проблем реєстрації інформації. К.: ІПРІ НАН України.</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842442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ПУБЛІКАЦІЇ ЗА ТЕМОЮ (ТЕЗИ 2020-2021)</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38</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угольник 11"/>
          <p:cNvSpPr/>
          <p:nvPr/>
        </p:nvSpPr>
        <p:spPr>
          <a:xfrm>
            <a:off x="263352" y="1124744"/>
            <a:ext cx="8557120" cy="4563813"/>
          </a:xfrm>
          <a:prstGeom prst="rect">
            <a:avLst/>
          </a:prstGeom>
        </p:spPr>
        <p:txBody>
          <a:bodyPr wrap="square">
            <a:spAutoFit/>
          </a:bodyPr>
          <a:lstStyle/>
          <a:p>
            <a:pPr marL="342900" indent="-342900" algn="just">
              <a:lnSpc>
                <a:spcPct val="125000"/>
              </a:lnSpc>
              <a:buFont typeface="+mj-lt"/>
              <a:buAutoNum type="arabicPeriod" startAt="37"/>
            </a:pPr>
            <a:r>
              <a:rPr lang="uk-UA" dirty="0" err="1" smtClean="0">
                <a:solidFill>
                  <a:schemeClr val="bg2">
                    <a:lumMod val="10000"/>
                  </a:schemeClr>
                </a:solidFill>
                <a:latin typeface="Bookman Old Style" panose="02050604050505020204" pitchFamily="18" charset="0"/>
                <a:cs typeface="Times New Roman" panose="02020603050405020304" pitchFamily="18" charset="0"/>
              </a:rPr>
              <a:t>Цубін</a:t>
            </a:r>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a:solidFill>
                  <a:schemeClr val="bg2">
                    <a:lumMod val="10000"/>
                  </a:schemeClr>
                </a:solidFill>
                <a:latin typeface="Bookman Old Style" panose="02050604050505020204" pitchFamily="18" charset="0"/>
                <a:cs typeface="Times New Roman" panose="02020603050405020304" pitchFamily="18" charset="0"/>
              </a:rPr>
              <a:t>О.А. Аналіз параметрів дисбалансу обертового шпинделя двигуна станції лазерного запису дисків-оригіналів в форматі </a:t>
            </a:r>
            <a:r>
              <a:rPr lang="en-US" dirty="0">
                <a:solidFill>
                  <a:schemeClr val="bg2">
                    <a:lumMod val="10000"/>
                  </a:schemeClr>
                </a:solidFill>
                <a:latin typeface="Bookman Old Style" panose="02050604050505020204" pitchFamily="18" charset="0"/>
                <a:cs typeface="Times New Roman" panose="02020603050405020304" pitchFamily="18" charset="0"/>
              </a:rPr>
              <a:t>CD </a:t>
            </a:r>
            <a:r>
              <a:rPr lang="uk-UA" dirty="0">
                <a:solidFill>
                  <a:schemeClr val="bg2">
                    <a:lumMod val="10000"/>
                  </a:schemeClr>
                </a:solidFill>
                <a:latin typeface="Bookman Old Style" panose="02050604050505020204" pitchFamily="18" charset="0"/>
                <a:cs typeface="Times New Roman" panose="02020603050405020304" pitchFamily="18" charset="0"/>
              </a:rPr>
              <a:t>та </a:t>
            </a:r>
            <a:r>
              <a:rPr lang="en-US" dirty="0">
                <a:solidFill>
                  <a:schemeClr val="bg2">
                    <a:lumMod val="10000"/>
                  </a:schemeClr>
                </a:solidFill>
                <a:latin typeface="Bookman Old Style" panose="02050604050505020204" pitchFamily="18" charset="0"/>
                <a:cs typeface="Times New Roman" panose="02020603050405020304" pitchFamily="18" charset="0"/>
              </a:rPr>
              <a:t>DVD </a:t>
            </a:r>
            <a:r>
              <a:rPr lang="uk-UA" dirty="0">
                <a:solidFill>
                  <a:schemeClr val="bg2">
                    <a:lumMod val="10000"/>
                  </a:schemeClr>
                </a:solidFill>
                <a:latin typeface="Bookman Old Style" panose="02050604050505020204" pitchFamily="18" charset="0"/>
                <a:cs typeface="Times New Roman" panose="02020603050405020304" pitchFamily="18" charset="0"/>
              </a:rPr>
              <a:t>з використанням цифрового лазерного інтерферометра // Реєстрація, зберігання і обробка даних: зб. наук. праць за матеріалами Щорічної підсумкової наук. </a:t>
            </a:r>
            <a:r>
              <a:rPr lang="uk-UA" dirty="0" err="1">
                <a:solidFill>
                  <a:schemeClr val="bg2">
                    <a:lumMod val="10000"/>
                  </a:schemeClr>
                </a:solidFill>
                <a:latin typeface="Bookman Old Style" panose="02050604050505020204" pitchFamily="18" charset="0"/>
                <a:cs typeface="Times New Roman" panose="02020603050405020304" pitchFamily="18" charset="0"/>
              </a:rPr>
              <a:t>конф</a:t>
            </a:r>
            <a:r>
              <a:rPr lang="uk-UA" dirty="0">
                <a:solidFill>
                  <a:schemeClr val="bg2">
                    <a:lumMod val="10000"/>
                  </a:schemeClr>
                </a:solidFill>
                <a:latin typeface="Bookman Old Style" panose="02050604050505020204" pitchFamily="18" charset="0"/>
                <a:cs typeface="Times New Roman" panose="02020603050405020304" pitchFamily="18" charset="0"/>
              </a:rPr>
              <a:t>. 18-19 травня 2021 року. НАН України. Ін-т проблем реєстрації інформації. К</a:t>
            </a:r>
            <a:r>
              <a:rPr lang="uk-UA" dirty="0" smtClean="0">
                <a:solidFill>
                  <a:schemeClr val="bg2">
                    <a:lumMod val="10000"/>
                  </a:schemeClr>
                </a:solidFill>
                <a:latin typeface="Bookman Old Style" panose="02050604050505020204" pitchFamily="18" charset="0"/>
                <a:cs typeface="Times New Roman" panose="02020603050405020304" pitchFamily="18" charset="0"/>
              </a:rPr>
              <a:t>.: ІПРІ </a:t>
            </a:r>
            <a:r>
              <a:rPr lang="uk-UA" dirty="0">
                <a:solidFill>
                  <a:schemeClr val="bg2">
                    <a:lumMod val="10000"/>
                  </a:schemeClr>
                </a:solidFill>
                <a:latin typeface="Bookman Old Style" panose="02050604050505020204" pitchFamily="18" charset="0"/>
                <a:cs typeface="Times New Roman" panose="02020603050405020304" pitchFamily="18" charset="0"/>
              </a:rPr>
              <a:t>НАН України.</a:t>
            </a:r>
          </a:p>
          <a:p>
            <a:pPr marL="342900" indent="-342900" algn="just">
              <a:lnSpc>
                <a:spcPct val="125000"/>
              </a:lnSpc>
              <a:buFont typeface="+mj-lt"/>
              <a:buAutoNum type="arabicPeriod" startAt="37"/>
            </a:pPr>
            <a:r>
              <a:rPr lang="uk-UA" dirty="0" smtClean="0">
                <a:solidFill>
                  <a:schemeClr val="bg2">
                    <a:lumMod val="10000"/>
                  </a:schemeClr>
                </a:solidFill>
                <a:latin typeface="Bookman Old Style" panose="02050604050505020204" pitchFamily="18" charset="0"/>
                <a:cs typeface="Times New Roman" panose="02020603050405020304" pitchFamily="18" charset="0"/>
              </a:rPr>
              <a:t>Панкратова </a:t>
            </a:r>
            <a:r>
              <a:rPr lang="uk-UA" dirty="0">
                <a:solidFill>
                  <a:schemeClr val="bg2">
                    <a:lumMod val="10000"/>
                  </a:schemeClr>
                </a:solidFill>
                <a:latin typeface="Bookman Old Style" panose="02050604050505020204" pitchFamily="18" charset="0"/>
                <a:cs typeface="Times New Roman" panose="02020603050405020304" pitchFamily="18" charset="0"/>
              </a:rPr>
              <a:t>А.В.Використання ультразвукових коливань при травленні хромової плівки на поверхні сапфірової та скляної </a:t>
            </a:r>
            <a:r>
              <a:rPr lang="uk-UA" dirty="0" smtClean="0">
                <a:solidFill>
                  <a:schemeClr val="bg2">
                    <a:lumMod val="10000"/>
                  </a:schemeClr>
                </a:solidFill>
                <a:latin typeface="Bookman Old Style" panose="02050604050505020204" pitchFamily="18" charset="0"/>
                <a:cs typeface="Times New Roman" panose="02020603050405020304" pitchFamily="18" charset="0"/>
              </a:rPr>
              <a:t>підкладки // </a:t>
            </a:r>
            <a:r>
              <a:rPr lang="uk-UA" dirty="0">
                <a:solidFill>
                  <a:schemeClr val="bg2">
                    <a:lumMod val="10000"/>
                  </a:schemeClr>
                </a:solidFill>
                <a:latin typeface="Bookman Old Style" panose="02050604050505020204" pitchFamily="18" charset="0"/>
                <a:cs typeface="Times New Roman" panose="02020603050405020304" pitchFamily="18" charset="0"/>
              </a:rPr>
              <a:t>Реєстрація, зберігання і обробка даних: зб. наук. праць за матеріалами Щорічної підсумкової наук. </a:t>
            </a:r>
            <a:r>
              <a:rPr lang="uk-UA" dirty="0" err="1">
                <a:solidFill>
                  <a:schemeClr val="bg2">
                    <a:lumMod val="10000"/>
                  </a:schemeClr>
                </a:solidFill>
                <a:latin typeface="Bookman Old Style" panose="02050604050505020204" pitchFamily="18" charset="0"/>
                <a:cs typeface="Times New Roman" panose="02020603050405020304" pitchFamily="18" charset="0"/>
              </a:rPr>
              <a:t>конф</a:t>
            </a:r>
            <a:r>
              <a:rPr lang="uk-UA" dirty="0">
                <a:solidFill>
                  <a:schemeClr val="bg2">
                    <a:lumMod val="10000"/>
                  </a:schemeClr>
                </a:solidFill>
                <a:latin typeface="Bookman Old Style" panose="02050604050505020204" pitchFamily="18" charset="0"/>
                <a:cs typeface="Times New Roman" panose="02020603050405020304" pitchFamily="18" charset="0"/>
              </a:rPr>
              <a:t>. 18-19 травня 2021 року. НАН України. Ін-т проблем реєстрації інформації. К</a:t>
            </a:r>
            <a:r>
              <a:rPr lang="uk-UA" dirty="0" smtClean="0">
                <a:solidFill>
                  <a:schemeClr val="bg2">
                    <a:lumMod val="10000"/>
                  </a:schemeClr>
                </a:solidFill>
                <a:latin typeface="Bookman Old Style" panose="02050604050505020204" pitchFamily="18" charset="0"/>
                <a:cs typeface="Times New Roman" panose="02020603050405020304" pitchFamily="18" charset="0"/>
              </a:rPr>
              <a:t>.: ІПРІ </a:t>
            </a:r>
            <a:r>
              <a:rPr lang="uk-UA" dirty="0">
                <a:solidFill>
                  <a:schemeClr val="bg2">
                    <a:lumMod val="10000"/>
                  </a:schemeClr>
                </a:solidFill>
                <a:latin typeface="Bookman Old Style" panose="02050604050505020204" pitchFamily="18" charset="0"/>
                <a:cs typeface="Times New Roman" panose="02020603050405020304" pitchFamily="18" charset="0"/>
              </a:rPr>
              <a:t>НАН України.</a:t>
            </a:r>
            <a:endParaRPr lang="uk-UA" dirty="0" smtClean="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296496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Группа 25"/>
          <p:cNvGrpSpPr/>
          <p:nvPr/>
        </p:nvGrpSpPr>
        <p:grpSpPr>
          <a:xfrm>
            <a:off x="413287" y="3039871"/>
            <a:ext cx="719284" cy="2781726"/>
            <a:chOff x="513015" y="3039871"/>
            <a:chExt cx="719284" cy="2781726"/>
          </a:xfrm>
        </p:grpSpPr>
        <p:cxnSp>
          <p:nvCxnSpPr>
            <p:cNvPr id="22" name="Прямая соединительная линия 21"/>
            <p:cNvCxnSpPr/>
            <p:nvPr/>
          </p:nvCxnSpPr>
          <p:spPr>
            <a:xfrm>
              <a:off x="513015" y="5821594"/>
              <a:ext cx="386577" cy="1"/>
            </a:xfrm>
            <a:prstGeom prst="line">
              <a:avLst/>
            </a:prstGeom>
            <a:ln w="12700">
              <a:solidFill>
                <a:schemeClr val="tx1"/>
              </a:solidFill>
              <a:prstDash val="dash"/>
              <a:tailEnd type="oval" w="med" len="med"/>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513015" y="3062985"/>
              <a:ext cx="0" cy="27586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13015" y="3039871"/>
              <a:ext cx="71928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7" name="Группа 26"/>
          <p:cNvGrpSpPr/>
          <p:nvPr/>
        </p:nvGrpSpPr>
        <p:grpSpPr>
          <a:xfrm flipH="1">
            <a:off x="7956456" y="3035095"/>
            <a:ext cx="720000" cy="2781726"/>
            <a:chOff x="513015" y="3039871"/>
            <a:chExt cx="719284" cy="2781726"/>
          </a:xfrm>
        </p:grpSpPr>
        <p:cxnSp>
          <p:nvCxnSpPr>
            <p:cNvPr id="28" name="Прямая соединительная линия 27"/>
            <p:cNvCxnSpPr/>
            <p:nvPr/>
          </p:nvCxnSpPr>
          <p:spPr>
            <a:xfrm>
              <a:off x="513015" y="5821594"/>
              <a:ext cx="386577" cy="1"/>
            </a:xfrm>
            <a:prstGeom prst="line">
              <a:avLst/>
            </a:prstGeom>
            <a:ln w="12700">
              <a:solidFill>
                <a:schemeClr val="tx1"/>
              </a:solidFill>
              <a:prstDash val="dash"/>
              <a:tailEnd type="oval" w="med" len="med"/>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V="1">
              <a:off x="513015" y="3062985"/>
              <a:ext cx="0" cy="27586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513015" y="3039871"/>
              <a:ext cx="71928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043608" y="333816"/>
            <a:ext cx="7848872"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Збільшення щільності оптичного запису</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04</a:t>
            </a:r>
            <a:endParaRPr lang="uk-UA" sz="2200" dirty="0">
              <a:solidFill>
                <a:schemeClr val="bg2">
                  <a:lumMod val="25000"/>
                </a:schemeClr>
              </a:solidFill>
              <a:latin typeface="Bookman Old Style" panose="02050604050505020204" pitchFamily="18" charset="0"/>
            </a:endParaRPr>
          </a:p>
        </p:txBody>
      </p:sp>
      <p:sp>
        <p:nvSpPr>
          <p:cNvPr id="9" name="TextBox 8"/>
          <p:cNvSpPr txBox="1"/>
          <p:nvPr/>
        </p:nvSpPr>
        <p:spPr>
          <a:xfrm>
            <a:off x="802699" y="4622065"/>
            <a:ext cx="3501843" cy="453183"/>
          </a:xfrm>
          <a:prstGeom prst="rect">
            <a:avLst/>
          </a:prstGeom>
          <a:solidFill>
            <a:schemeClr val="bg1">
              <a:alpha val="50000"/>
            </a:schemeClr>
          </a:solidFill>
          <a:ln w="9525">
            <a:solidFill>
              <a:schemeClr val="tx1"/>
            </a:solidFill>
            <a:prstDash val="solid"/>
          </a:ln>
        </p:spPr>
        <p:txBody>
          <a:bodyPr wrap="square" lIns="36000" tIns="72000" rIns="36000" bIns="72000" rtlCol="0">
            <a:spAutoFit/>
          </a:bodyPr>
          <a:lstStyle/>
          <a:p>
            <a:pPr algn="ctr"/>
            <a:r>
              <a:rPr lang="uk-UA" sz="2000" dirty="0" smtClean="0">
                <a:solidFill>
                  <a:schemeClr val="accent2">
                    <a:lumMod val="50000"/>
                  </a:schemeClr>
                </a:solidFill>
                <a:latin typeface="Times New Roman" panose="02020603050405020304" pitchFamily="18" charset="0"/>
                <a:cs typeface="Times New Roman" panose="02020603050405020304" pitchFamily="18" charset="0"/>
              </a:rPr>
              <a:t>Об'ємний оптичний запис</a:t>
            </a:r>
            <a:endParaRPr lang="uk-UA" sz="2000"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99864" y="5153073"/>
            <a:ext cx="3504678" cy="1372271"/>
          </a:xfrm>
          <a:prstGeom prst="rect">
            <a:avLst/>
          </a:prstGeom>
          <a:solidFill>
            <a:schemeClr val="bg1">
              <a:alpha val="50000"/>
            </a:schemeClr>
          </a:solidFill>
          <a:ln w="9525">
            <a:solidFill>
              <a:schemeClr val="tx1"/>
            </a:solidFill>
            <a:prstDash val="solid"/>
          </a:ln>
        </p:spPr>
        <p:txBody>
          <a:bodyPr wrap="square" lIns="144000" tIns="108000" rIns="36000" bIns="108000" rtlCol="0">
            <a:spAutoFit/>
          </a:bodyPr>
          <a:lstStyle/>
          <a:p>
            <a:pPr>
              <a:lnSpc>
                <a:spcPct val="125000"/>
              </a:lnSpc>
            </a:pPr>
            <a:r>
              <a:rPr lang="uk-UA" sz="2000" dirty="0" smtClean="0">
                <a:solidFill>
                  <a:schemeClr val="bg2">
                    <a:lumMod val="10000"/>
                  </a:schemeClr>
                </a:solidFill>
                <a:latin typeface="Times New Roman" panose="02020603050405020304" pitchFamily="18" charset="0"/>
                <a:cs typeface="Times New Roman" panose="02020603050405020304" pitchFamily="18" charset="0"/>
              </a:rPr>
              <a:t>● Багатошарова структура</a:t>
            </a:r>
          </a:p>
          <a:p>
            <a:pPr>
              <a:lnSpc>
                <a:spcPct val="125000"/>
              </a:lnSpc>
            </a:pPr>
            <a:r>
              <a:rPr lang="uk-UA" sz="2000" dirty="0" smtClean="0">
                <a:solidFill>
                  <a:schemeClr val="bg2">
                    <a:lumMod val="10000"/>
                  </a:schemeClr>
                </a:solidFill>
                <a:latin typeface="Times New Roman" panose="02020603050405020304" pitchFamily="18" charset="0"/>
                <a:cs typeface="Times New Roman" panose="02020603050405020304" pitchFamily="18" charset="0"/>
              </a:rPr>
              <a:t>● Однорідне середовище</a:t>
            </a:r>
          </a:p>
          <a:p>
            <a:pPr>
              <a:lnSpc>
                <a:spcPct val="125000"/>
              </a:lnSpc>
            </a:pPr>
            <a:r>
              <a:rPr lang="uk-UA" sz="2000" dirty="0" smtClean="0">
                <a:solidFill>
                  <a:schemeClr val="bg2">
                    <a:lumMod val="10000"/>
                  </a:schemeClr>
                </a:solidFill>
                <a:latin typeface="Times New Roman" panose="02020603050405020304" pitchFamily="18" charset="0"/>
                <a:cs typeface="Times New Roman" panose="02020603050405020304" pitchFamily="18" charset="0"/>
              </a:rPr>
              <a:t>● Кодування ФЛ елементами</a:t>
            </a:r>
            <a:endParaRPr lang="uk-UA" sz="2000" i="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815908" y="4622065"/>
            <a:ext cx="3472788" cy="453183"/>
          </a:xfrm>
          <a:prstGeom prst="rect">
            <a:avLst/>
          </a:prstGeom>
          <a:solidFill>
            <a:schemeClr val="bg1">
              <a:alpha val="50000"/>
            </a:schemeClr>
          </a:solidFill>
          <a:ln w="9525">
            <a:solidFill>
              <a:schemeClr val="tx1"/>
            </a:solidFill>
            <a:prstDash val="solid"/>
          </a:ln>
        </p:spPr>
        <p:txBody>
          <a:bodyPr wrap="square" lIns="36000" tIns="72000" rIns="36000" bIns="72000" rtlCol="0">
            <a:spAutoFit/>
          </a:bodyPr>
          <a:lstStyle/>
          <a:p>
            <a:pPr algn="ctr"/>
            <a:r>
              <a:rPr lang="uk-UA" sz="2000" dirty="0" smtClean="0">
                <a:solidFill>
                  <a:schemeClr val="accent2">
                    <a:lumMod val="50000"/>
                  </a:schemeClr>
                </a:solidFill>
                <a:latin typeface="Times New Roman" panose="02020603050405020304" pitchFamily="18" charset="0"/>
                <a:cs typeface="Times New Roman" panose="02020603050405020304" pitchFamily="18" charset="0"/>
              </a:rPr>
              <a:t>Методи наноплазмоніки</a:t>
            </a:r>
            <a:endParaRPr lang="uk-UA" sz="2000"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13073" y="5153073"/>
            <a:ext cx="3475623" cy="1372271"/>
          </a:xfrm>
          <a:prstGeom prst="rect">
            <a:avLst/>
          </a:prstGeom>
          <a:solidFill>
            <a:schemeClr val="bg1">
              <a:alpha val="50000"/>
            </a:schemeClr>
          </a:solidFill>
          <a:ln w="9525">
            <a:solidFill>
              <a:schemeClr val="tx1"/>
            </a:solidFill>
            <a:prstDash val="solid"/>
          </a:ln>
        </p:spPr>
        <p:txBody>
          <a:bodyPr wrap="square" lIns="144000" tIns="108000" rIns="36000" bIns="108000" rtlCol="0">
            <a:spAutoFit/>
          </a:bodyPr>
          <a:lstStyle/>
          <a:p>
            <a:pPr>
              <a:lnSpc>
                <a:spcPct val="125000"/>
              </a:lnSpc>
            </a:pPr>
            <a:r>
              <a:rPr lang="uk-UA" sz="2000" dirty="0" smtClean="0">
                <a:solidFill>
                  <a:schemeClr val="bg2">
                    <a:lumMod val="10000"/>
                  </a:schemeClr>
                </a:solidFill>
                <a:latin typeface="Times New Roman" panose="02020603050405020304" pitchFamily="18" charset="0"/>
                <a:cs typeface="Times New Roman" panose="02020603050405020304" pitchFamily="18" charset="0"/>
              </a:rPr>
              <a:t>● Матеріали наноплазмоніки</a:t>
            </a:r>
          </a:p>
          <a:p>
            <a:pPr>
              <a:lnSpc>
                <a:spcPct val="125000"/>
              </a:lnSpc>
            </a:pPr>
            <a:r>
              <a:rPr lang="uk-UA" sz="2000" dirty="0" smtClean="0">
                <a:solidFill>
                  <a:schemeClr val="bg2">
                    <a:lumMod val="10000"/>
                  </a:schemeClr>
                </a:solidFill>
                <a:latin typeface="Times New Roman" panose="02020603050405020304" pitchFamily="18" charset="0"/>
                <a:cs typeface="Times New Roman" panose="02020603050405020304" pitchFamily="18" charset="0"/>
              </a:rPr>
              <a:t>● </a:t>
            </a:r>
            <a:r>
              <a:rPr lang="uk-UA" sz="2000" dirty="0">
                <a:solidFill>
                  <a:schemeClr val="bg2">
                    <a:lumMod val="10000"/>
                  </a:schemeClr>
                </a:solidFill>
                <a:latin typeface="Times New Roman" panose="02020603050405020304" pitchFamily="18" charset="0"/>
                <a:cs typeface="Times New Roman" panose="02020603050405020304" pitchFamily="18" charset="0"/>
              </a:rPr>
              <a:t>Багаторозрядне кодування </a:t>
            </a:r>
          </a:p>
          <a:p>
            <a:pPr>
              <a:lnSpc>
                <a:spcPct val="125000"/>
              </a:lnSpc>
            </a:pPr>
            <a:r>
              <a:rPr lang="uk-UA" sz="2000" dirty="0">
                <a:solidFill>
                  <a:schemeClr val="bg2">
                    <a:lumMod val="10000"/>
                  </a:schemeClr>
                </a:solidFill>
                <a:latin typeface="Times New Roman" panose="02020603050405020304" pitchFamily="18" charset="0"/>
                <a:cs typeface="Times New Roman" panose="02020603050405020304" pitchFamily="18" charset="0"/>
              </a:rPr>
              <a:t>●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Схема зчитування-запису</a:t>
            </a:r>
          </a:p>
        </p:txBody>
      </p:sp>
      <p:sp>
        <p:nvSpPr>
          <p:cNvPr id="16" name="TextBox 15"/>
          <p:cNvSpPr txBox="1"/>
          <p:nvPr/>
        </p:nvSpPr>
        <p:spPr>
          <a:xfrm>
            <a:off x="1181101" y="1268760"/>
            <a:ext cx="6747556" cy="453183"/>
          </a:xfrm>
          <a:prstGeom prst="rect">
            <a:avLst/>
          </a:prstGeom>
          <a:solidFill>
            <a:schemeClr val="bg1">
              <a:alpha val="50000"/>
            </a:schemeClr>
          </a:solidFill>
          <a:ln w="9525">
            <a:solidFill>
              <a:schemeClr val="tx1"/>
            </a:solidFill>
            <a:prstDash val="solid"/>
          </a:ln>
        </p:spPr>
        <p:txBody>
          <a:bodyPr wrap="square" lIns="46800" tIns="72000" rIns="36000" bIns="72000" rtlCol="0">
            <a:spAutoFit/>
          </a:bodyPr>
          <a:lstStyle/>
          <a:p>
            <a:pPr algn="ctr"/>
            <a:r>
              <a:rPr lang="uk-UA" sz="2000" dirty="0" smtClean="0">
                <a:solidFill>
                  <a:schemeClr val="accent2">
                    <a:lumMod val="50000"/>
                  </a:schemeClr>
                </a:solidFill>
                <a:latin typeface="Times New Roman" panose="02020603050405020304" pitchFamily="18" charset="0"/>
                <a:cs typeface="Times New Roman" panose="02020603050405020304" pitchFamily="18" charset="0"/>
              </a:rPr>
              <a:t>Перспективні матеріали надщільного оптичного запису</a:t>
            </a:r>
            <a:endParaRPr lang="uk-UA" sz="2000"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81101" y="1799768"/>
            <a:ext cx="6747556" cy="2526434"/>
          </a:xfrm>
          <a:prstGeom prst="rect">
            <a:avLst/>
          </a:prstGeom>
          <a:solidFill>
            <a:schemeClr val="bg1">
              <a:alpha val="50000"/>
            </a:schemeClr>
          </a:solidFill>
          <a:ln w="9525">
            <a:solidFill>
              <a:schemeClr val="tx1"/>
            </a:solidFill>
            <a:prstDash val="solid"/>
          </a:ln>
        </p:spPr>
        <p:txBody>
          <a:bodyPr wrap="square" lIns="144000" tIns="108000" rIns="36000" bIns="108000" rtlCol="0">
            <a:spAutoFit/>
          </a:bodyPr>
          <a:lstStyle/>
          <a:p>
            <a:pPr>
              <a:lnSpc>
                <a:spcPct val="125000"/>
              </a:lnSpc>
            </a:pPr>
            <a:r>
              <a:rPr lang="uk-UA" sz="2000" dirty="0" smtClean="0">
                <a:solidFill>
                  <a:schemeClr val="bg2">
                    <a:lumMod val="10000"/>
                  </a:schemeClr>
                </a:solidFill>
                <a:latin typeface="Times New Roman" panose="02020603050405020304" pitchFamily="18" charset="0"/>
                <a:cs typeface="Times New Roman" panose="02020603050405020304" pitchFamily="18" charset="0"/>
              </a:rPr>
              <a:t>● Цільові показники довготермінового зберігання даних</a:t>
            </a:r>
          </a:p>
          <a:p>
            <a:pPr>
              <a:lnSpc>
                <a:spcPct val="125000"/>
              </a:lnSpc>
            </a:pPr>
            <a:r>
              <a:rPr lang="uk-UA" sz="2000" dirty="0">
                <a:solidFill>
                  <a:schemeClr val="bg2">
                    <a:lumMod val="10000"/>
                  </a:schemeClr>
                </a:solidFill>
                <a:latin typeface="Times New Roman" panose="02020603050405020304" pitchFamily="18" charset="0"/>
                <a:cs typeface="Times New Roman" panose="02020603050405020304" pitchFamily="18" charset="0"/>
              </a:rPr>
              <a:t>●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Цільові </a:t>
            </a:r>
            <a:r>
              <a:rPr lang="uk-UA" sz="2000" dirty="0">
                <a:solidFill>
                  <a:schemeClr val="bg2">
                    <a:lumMod val="10000"/>
                  </a:schemeClr>
                </a:solidFill>
                <a:latin typeface="Times New Roman" panose="02020603050405020304" pitchFamily="18" charset="0"/>
                <a:cs typeface="Times New Roman" panose="02020603050405020304" pitchFamily="18" charset="0"/>
              </a:rPr>
              <a:t>показники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надщільного оптичного запису</a:t>
            </a:r>
            <a:endParaRPr lang="uk-UA" sz="2000" dirty="0">
              <a:solidFill>
                <a:schemeClr val="bg2">
                  <a:lumMod val="10000"/>
                </a:schemeClr>
              </a:solidFill>
              <a:latin typeface="Times New Roman" panose="02020603050405020304" pitchFamily="18" charset="0"/>
              <a:cs typeface="Times New Roman" panose="02020603050405020304" pitchFamily="18" charset="0"/>
            </a:endParaRPr>
          </a:p>
          <a:p>
            <a:pPr>
              <a:lnSpc>
                <a:spcPct val="125000"/>
              </a:lnSpc>
            </a:pPr>
            <a:r>
              <a:rPr lang="uk-UA" sz="2000" dirty="0" smtClean="0">
                <a:solidFill>
                  <a:schemeClr val="bg2">
                    <a:lumMod val="10000"/>
                  </a:schemeClr>
                </a:solidFill>
                <a:latin typeface="Times New Roman" panose="02020603050405020304" pitchFamily="18" charset="0"/>
                <a:cs typeface="Times New Roman" panose="02020603050405020304" pitchFamily="18" charset="0"/>
              </a:rPr>
              <a:t>● Наноструктуровані реєструвальні середовища</a:t>
            </a:r>
          </a:p>
          <a:p>
            <a:pPr indent="231775">
              <a:lnSpc>
                <a:spcPct val="125000"/>
              </a:lnSpc>
            </a:pPr>
            <a:r>
              <a:rPr lang="uk-UA" sz="2000" dirty="0" smtClean="0">
                <a:solidFill>
                  <a:schemeClr val="bg2">
                    <a:lumMod val="10000"/>
                  </a:schemeClr>
                </a:solidFill>
                <a:latin typeface="Times New Roman" panose="02020603050405020304" pitchFamily="18" charset="0"/>
                <a:cs typeface="Times New Roman" panose="02020603050405020304" pitchFamily="18" charset="0"/>
              </a:rPr>
              <a:t>○</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структурування люмінофорів матрицею білого цеоліту</a:t>
            </a:r>
          </a:p>
          <a:p>
            <a:pPr indent="231775">
              <a:lnSpc>
                <a:spcPct val="125000"/>
              </a:lnSpc>
            </a:pPr>
            <a:r>
              <a:rPr lang="uk-UA" sz="2000" dirty="0">
                <a:solidFill>
                  <a:schemeClr val="bg2">
                    <a:lumMod val="10000"/>
                  </a:schemeClr>
                </a:solidFill>
                <a:latin typeface="Times New Roman" panose="02020603050405020304" pitchFamily="18" charset="0"/>
                <a:cs typeface="Times New Roman" panose="02020603050405020304" pitchFamily="18" charset="0"/>
              </a:rPr>
              <a:t>○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застосування поверхнево-плазмонного резонансу </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MNP</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 </a:t>
            </a:r>
            <a:endParaRPr lang="en-US" sz="2000" dirty="0" smtClean="0">
              <a:solidFill>
                <a:schemeClr val="bg2">
                  <a:lumMod val="10000"/>
                </a:schemeClr>
              </a:solidFill>
              <a:latin typeface="Times New Roman" panose="02020603050405020304" pitchFamily="18" charset="0"/>
              <a:cs typeface="Times New Roman" panose="02020603050405020304" pitchFamily="18" charset="0"/>
            </a:endParaRPr>
          </a:p>
          <a:p>
            <a:pPr indent="231775">
              <a:lnSpc>
                <a:spcPct val="125000"/>
              </a:lnSpc>
            </a:pPr>
            <a:r>
              <a:rPr lang="uk-UA" sz="2000" dirty="0" smtClean="0">
                <a:solidFill>
                  <a:schemeClr val="bg2">
                    <a:lumMod val="10000"/>
                  </a:schemeClr>
                </a:solidFill>
                <a:latin typeface="Times New Roman" panose="02020603050405020304" pitchFamily="18" charset="0"/>
                <a:cs typeface="Times New Roman" panose="02020603050405020304" pitchFamily="18" charset="0"/>
              </a:rPr>
              <a:t>○ технологія </a:t>
            </a:r>
            <a:r>
              <a:rPr lang="uk-UA" sz="2000" dirty="0">
                <a:solidFill>
                  <a:schemeClr val="bg2">
                    <a:lumMod val="10000"/>
                  </a:schemeClr>
                </a:solidFill>
                <a:latin typeface="Times New Roman" panose="02020603050405020304" pitchFamily="18" charset="0"/>
                <a:cs typeface="Times New Roman" panose="02020603050405020304" pitchFamily="18" charset="0"/>
              </a:rPr>
              <a:t>двопроменевої оптичної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літографії (</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SPIN</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 </a:t>
            </a:r>
            <a:endParaRPr lang="uk-UA" sz="2000" i="1"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657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043608" y="333816"/>
            <a:ext cx="7848872"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Цільові показники багатошарового ФЛ запису</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05</a:t>
            </a:r>
            <a:endParaRPr lang="uk-UA" sz="2200" dirty="0">
              <a:solidFill>
                <a:schemeClr val="bg2">
                  <a:lumMod val="25000"/>
                </a:schemeClr>
              </a:solidFill>
              <a:latin typeface="Bookman Old Style" panose="0205060405050502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20" y="1589862"/>
            <a:ext cx="2657475" cy="210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860" y="1591822"/>
            <a:ext cx="2606837" cy="21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164" y="1589862"/>
            <a:ext cx="2781300" cy="210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1" name="Прямоугольник 30"/>
              <p:cNvSpPr/>
              <p:nvPr/>
            </p:nvSpPr>
            <p:spPr>
              <a:xfrm>
                <a:off x="416520" y="3716338"/>
                <a:ext cx="2657475" cy="426646"/>
              </a:xfrm>
              <a:prstGeom prst="rect">
                <a:avLst/>
              </a:prstGeom>
            </p:spPr>
            <p:txBody>
              <a:bodyPr wrap="square" bIns="72000">
                <a:spAutoFit/>
              </a:bodyPr>
              <a:lstStyle/>
              <a:p>
                <a:pPr>
                  <a:lnSpc>
                    <a:spcPct val="125000"/>
                  </a:lnSpc>
                </a:pPr>
                <a14:m>
                  <m:oMathPara xmlns:m="http://schemas.openxmlformats.org/officeDocument/2006/math">
                    <m:oMathParaPr>
                      <m:jc m:val="centerGroup"/>
                    </m:oMathParaPr>
                    <m:oMath xmlns:m="http://schemas.openxmlformats.org/officeDocument/2006/math">
                      <m:sSub>
                        <m:sSubPr>
                          <m:ctrlPr>
                            <a:rPr lang="uk-UA" sz="1600" i="1" smtClean="0">
                              <a:solidFill>
                                <a:schemeClr val="bg2">
                                  <a:lumMod val="10000"/>
                                </a:schemeClr>
                              </a:solidFill>
                              <a:latin typeface="Cambria Math"/>
                            </a:rPr>
                          </m:ctrlPr>
                        </m:sSubPr>
                        <m:e>
                          <m:r>
                            <a:rPr lang="en-US" sz="1600" i="1">
                              <a:solidFill>
                                <a:schemeClr val="bg2">
                                  <a:lumMod val="10000"/>
                                </a:schemeClr>
                              </a:solidFill>
                              <a:latin typeface="Cambria Math"/>
                            </a:rPr>
                            <m:t>𝑘</m:t>
                          </m:r>
                        </m:e>
                        <m:sub>
                          <m:r>
                            <a:rPr lang="uk-UA" sz="1600" i="1">
                              <a:solidFill>
                                <a:schemeClr val="bg2">
                                  <a:lumMod val="10000"/>
                                </a:schemeClr>
                              </a:solidFill>
                              <a:latin typeface="Cambria Math"/>
                            </a:rPr>
                            <m:t>𝑆</m:t>
                          </m:r>
                        </m:sub>
                      </m:sSub>
                      <m:r>
                        <a:rPr lang="uk-UA" sz="1600" i="1">
                          <a:solidFill>
                            <a:schemeClr val="bg2">
                              <a:lumMod val="10000"/>
                            </a:schemeClr>
                          </a:solidFill>
                          <a:latin typeface="Cambria Math"/>
                        </a:rPr>
                        <m:t>=</m:t>
                      </m:r>
                      <m:f>
                        <m:fPr>
                          <m:type m:val="lin"/>
                          <m:ctrlPr>
                            <a:rPr lang="uk-UA" sz="1600" i="1">
                              <a:solidFill>
                                <a:schemeClr val="bg2">
                                  <a:lumMod val="10000"/>
                                </a:schemeClr>
                              </a:solidFill>
                              <a:latin typeface="Cambria Math"/>
                            </a:rPr>
                          </m:ctrlPr>
                        </m:fPr>
                        <m:num>
                          <m:d>
                            <m:dPr>
                              <m:ctrlPr>
                                <a:rPr lang="uk-UA" sz="1600" i="1">
                                  <a:solidFill>
                                    <a:schemeClr val="bg2">
                                      <a:lumMod val="10000"/>
                                    </a:schemeClr>
                                  </a:solidFill>
                                  <a:latin typeface="Cambria Math"/>
                                </a:rPr>
                              </m:ctrlPr>
                            </m:dPr>
                            <m:e>
                              <m:sSub>
                                <m:sSubPr>
                                  <m:ctrlPr>
                                    <a:rPr lang="uk-UA" sz="1600" i="1">
                                      <a:solidFill>
                                        <a:schemeClr val="bg2">
                                          <a:lumMod val="10000"/>
                                        </a:schemeClr>
                                      </a:solidFill>
                                      <a:latin typeface="Cambria Math"/>
                                    </a:rPr>
                                  </m:ctrlPr>
                                </m:sSubPr>
                                <m:e>
                                  <m:r>
                                    <a:rPr lang="en-US" sz="1600" i="1">
                                      <a:solidFill>
                                        <a:schemeClr val="bg2">
                                          <a:lumMod val="10000"/>
                                        </a:schemeClr>
                                      </a:solidFill>
                                      <a:latin typeface="Cambria Math"/>
                                    </a:rPr>
                                    <m:t>𝐼</m:t>
                                  </m:r>
                                </m:e>
                                <m:sub>
                                  <m:r>
                                    <a:rPr lang="uk-UA" sz="1600" i="1">
                                      <a:solidFill>
                                        <a:schemeClr val="bg2">
                                          <a:lumMod val="10000"/>
                                        </a:schemeClr>
                                      </a:solidFill>
                                      <a:latin typeface="Cambria Math"/>
                                    </a:rPr>
                                    <m:t>𝑆𝑁</m:t>
                                  </m:r>
                                </m:sub>
                              </m:sSub>
                              <m:r>
                                <a:rPr lang="uk-UA" sz="1600" i="1">
                                  <a:solidFill>
                                    <a:schemeClr val="bg2">
                                      <a:lumMod val="10000"/>
                                    </a:schemeClr>
                                  </a:solidFill>
                                  <a:latin typeface="Cambria Math"/>
                                </a:rPr>
                                <m:t>−</m:t>
                              </m:r>
                              <m:sSub>
                                <m:sSubPr>
                                  <m:ctrlPr>
                                    <a:rPr lang="uk-UA" sz="1600" i="1">
                                      <a:solidFill>
                                        <a:schemeClr val="bg2">
                                          <a:lumMod val="10000"/>
                                        </a:schemeClr>
                                      </a:solidFill>
                                      <a:latin typeface="Cambria Math"/>
                                    </a:rPr>
                                  </m:ctrlPr>
                                </m:sSubPr>
                                <m:e>
                                  <m:r>
                                    <a:rPr lang="en-US" sz="1600" i="1">
                                      <a:solidFill>
                                        <a:schemeClr val="bg2">
                                          <a:lumMod val="10000"/>
                                        </a:schemeClr>
                                      </a:solidFill>
                                      <a:latin typeface="Cambria Math"/>
                                    </a:rPr>
                                    <m:t>𝐼</m:t>
                                  </m:r>
                                </m:e>
                                <m:sub>
                                  <m:r>
                                    <a:rPr lang="uk-UA" sz="1600" i="1">
                                      <a:solidFill>
                                        <a:schemeClr val="bg2">
                                          <a:lumMod val="10000"/>
                                        </a:schemeClr>
                                      </a:solidFill>
                                      <a:latin typeface="Cambria Math"/>
                                    </a:rPr>
                                    <m:t>𝑁</m:t>
                                  </m:r>
                                </m:sub>
                              </m:sSub>
                            </m:e>
                          </m:d>
                        </m:num>
                        <m:den>
                          <m:sSubSup>
                            <m:sSubSupPr>
                              <m:ctrlPr>
                                <a:rPr lang="uk-UA" sz="1600" i="1">
                                  <a:solidFill>
                                    <a:schemeClr val="bg2">
                                      <a:lumMod val="10000"/>
                                    </a:schemeClr>
                                  </a:solidFill>
                                  <a:latin typeface="Cambria Math"/>
                                </a:rPr>
                              </m:ctrlPr>
                            </m:sSubSupPr>
                            <m:e>
                              <m:r>
                                <a:rPr lang="uk-UA" sz="1600" i="1">
                                  <a:solidFill>
                                    <a:schemeClr val="bg2">
                                      <a:lumMod val="10000"/>
                                    </a:schemeClr>
                                  </a:solidFill>
                                  <a:latin typeface="Cambria Math"/>
                                </a:rPr>
                                <m:t>𝐼</m:t>
                              </m:r>
                            </m:e>
                            <m:sub>
                              <m:r>
                                <a:rPr lang="uk-UA" sz="1600" i="1">
                                  <a:solidFill>
                                    <a:schemeClr val="bg2">
                                      <a:lumMod val="10000"/>
                                    </a:schemeClr>
                                  </a:solidFill>
                                  <a:latin typeface="Cambria Math"/>
                                </a:rPr>
                                <m:t>𝑆</m:t>
                              </m:r>
                            </m:sub>
                            <m:sup>
                              <m:r>
                                <a:rPr lang="uk-UA" sz="1600" i="1">
                                  <a:solidFill>
                                    <a:schemeClr val="bg2">
                                      <a:lumMod val="10000"/>
                                    </a:schemeClr>
                                  </a:solidFill>
                                  <a:latin typeface="Cambria Math"/>
                                </a:rPr>
                                <m:t>𝑚𝑎𝑥</m:t>
                              </m:r>
                            </m:sup>
                          </m:sSubSup>
                        </m:den>
                      </m:f>
                    </m:oMath>
                  </m:oMathPara>
                </a14:m>
                <a:endParaRPr lang="uk-UA" sz="1600" dirty="0">
                  <a:solidFill>
                    <a:schemeClr val="bg2">
                      <a:lumMod val="10000"/>
                    </a:schemeClr>
                  </a:solidFill>
                  <a:latin typeface="Bookman Old Style" panose="02050604050505020204" pitchFamily="18" charset="0"/>
                  <a:cs typeface="Times New Roman" panose="02020603050405020304" pitchFamily="18" charset="0"/>
                </a:endParaRPr>
              </a:p>
            </p:txBody>
          </p:sp>
        </mc:Choice>
        <mc:Fallback xmlns="">
          <p:sp>
            <p:nvSpPr>
              <p:cNvPr id="31" name="Прямоугольник 30"/>
              <p:cNvSpPr>
                <a:spLocks noRot="1" noChangeAspect="1" noMove="1" noResize="1" noEditPoints="1" noAdjustHandles="1" noChangeArrowheads="1" noChangeShapeType="1" noTextEdit="1"/>
              </p:cNvSpPr>
              <p:nvPr/>
            </p:nvSpPr>
            <p:spPr>
              <a:xfrm>
                <a:off x="416520" y="3716338"/>
                <a:ext cx="2657475" cy="426646"/>
              </a:xfrm>
              <a:prstGeom prst="rect">
                <a:avLst/>
              </a:prstGeom>
              <a:blipFill rotWithShape="1">
                <a:blip r:embed="rId5"/>
                <a:stretch>
                  <a:fillRect t="-71429" b="-120000"/>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32" name="Прямоугольник 31"/>
              <p:cNvSpPr/>
              <p:nvPr/>
            </p:nvSpPr>
            <p:spPr>
              <a:xfrm>
                <a:off x="3230860" y="3715886"/>
                <a:ext cx="2606837" cy="426646"/>
              </a:xfrm>
              <a:prstGeom prst="rect">
                <a:avLst/>
              </a:prstGeom>
            </p:spPr>
            <p:txBody>
              <a:bodyPr wrap="square" bIns="72000">
                <a:spAutoFit/>
              </a:bodyPr>
              <a:lstStyle/>
              <a:p>
                <a:pPr>
                  <a:lnSpc>
                    <a:spcPct val="125000"/>
                  </a:lnSpc>
                </a:pPr>
                <a14:m>
                  <m:oMathPara xmlns:m="http://schemas.openxmlformats.org/officeDocument/2006/math">
                    <m:oMathParaPr>
                      <m:jc m:val="centerGroup"/>
                    </m:oMathParaPr>
                    <m:oMath xmlns:m="http://schemas.openxmlformats.org/officeDocument/2006/math">
                      <m:sSub>
                        <m:sSubPr>
                          <m:ctrlPr>
                            <a:rPr lang="uk-UA" sz="1600" i="1" smtClean="0">
                              <a:solidFill>
                                <a:schemeClr val="bg2">
                                  <a:lumMod val="10000"/>
                                </a:schemeClr>
                              </a:solidFill>
                              <a:latin typeface="Cambria Math"/>
                            </a:rPr>
                          </m:ctrlPr>
                        </m:sSubPr>
                        <m:e>
                          <m:r>
                            <a:rPr lang="en-US" sz="1600" i="1">
                              <a:solidFill>
                                <a:schemeClr val="bg2">
                                  <a:lumMod val="10000"/>
                                </a:schemeClr>
                              </a:solidFill>
                              <a:latin typeface="Cambria Math"/>
                            </a:rPr>
                            <m:t>𝑘</m:t>
                          </m:r>
                        </m:e>
                        <m:sub>
                          <m:r>
                            <a:rPr lang="uk-UA" sz="1600" i="1">
                              <a:solidFill>
                                <a:schemeClr val="bg2">
                                  <a:lumMod val="10000"/>
                                </a:schemeClr>
                              </a:solidFill>
                              <a:latin typeface="Cambria Math"/>
                            </a:rPr>
                            <m:t>𝑆</m:t>
                          </m:r>
                        </m:sub>
                      </m:sSub>
                      <m:r>
                        <a:rPr lang="uk-UA" sz="1600" i="1">
                          <a:solidFill>
                            <a:schemeClr val="bg2">
                              <a:lumMod val="10000"/>
                            </a:schemeClr>
                          </a:solidFill>
                          <a:latin typeface="Cambria Math"/>
                        </a:rPr>
                        <m:t>=</m:t>
                      </m:r>
                      <m:f>
                        <m:fPr>
                          <m:type m:val="lin"/>
                          <m:ctrlPr>
                            <a:rPr lang="uk-UA" sz="1600" i="1">
                              <a:solidFill>
                                <a:schemeClr val="bg2">
                                  <a:lumMod val="10000"/>
                                </a:schemeClr>
                              </a:solidFill>
                              <a:latin typeface="Cambria Math"/>
                            </a:rPr>
                          </m:ctrlPr>
                        </m:fPr>
                        <m:num>
                          <m:d>
                            <m:dPr>
                              <m:ctrlPr>
                                <a:rPr lang="uk-UA" sz="1600" i="1">
                                  <a:solidFill>
                                    <a:schemeClr val="bg2">
                                      <a:lumMod val="10000"/>
                                    </a:schemeClr>
                                  </a:solidFill>
                                  <a:latin typeface="Cambria Math"/>
                                </a:rPr>
                              </m:ctrlPr>
                            </m:dPr>
                            <m:e>
                              <m:sSub>
                                <m:sSubPr>
                                  <m:ctrlPr>
                                    <a:rPr lang="uk-UA" sz="1600" i="1">
                                      <a:solidFill>
                                        <a:schemeClr val="bg2">
                                          <a:lumMod val="10000"/>
                                        </a:schemeClr>
                                      </a:solidFill>
                                      <a:latin typeface="Cambria Math"/>
                                    </a:rPr>
                                  </m:ctrlPr>
                                </m:sSubPr>
                                <m:e>
                                  <m:r>
                                    <a:rPr lang="en-US" sz="1600" i="1">
                                      <a:solidFill>
                                        <a:schemeClr val="bg2">
                                          <a:lumMod val="10000"/>
                                        </a:schemeClr>
                                      </a:solidFill>
                                      <a:latin typeface="Cambria Math"/>
                                    </a:rPr>
                                    <m:t>𝐼</m:t>
                                  </m:r>
                                </m:e>
                                <m:sub>
                                  <m:r>
                                    <a:rPr lang="uk-UA" sz="1600" i="1">
                                      <a:solidFill>
                                        <a:schemeClr val="bg2">
                                          <a:lumMod val="10000"/>
                                        </a:schemeClr>
                                      </a:solidFill>
                                      <a:latin typeface="Cambria Math"/>
                                    </a:rPr>
                                    <m:t>𝑆𝑁</m:t>
                                  </m:r>
                                </m:sub>
                              </m:sSub>
                              <m:r>
                                <a:rPr lang="uk-UA" sz="1600" i="1">
                                  <a:solidFill>
                                    <a:schemeClr val="bg2">
                                      <a:lumMod val="10000"/>
                                    </a:schemeClr>
                                  </a:solidFill>
                                  <a:latin typeface="Cambria Math"/>
                                </a:rPr>
                                <m:t>−</m:t>
                              </m:r>
                              <m:sSub>
                                <m:sSubPr>
                                  <m:ctrlPr>
                                    <a:rPr lang="uk-UA" sz="1600" i="1">
                                      <a:solidFill>
                                        <a:schemeClr val="bg2">
                                          <a:lumMod val="10000"/>
                                        </a:schemeClr>
                                      </a:solidFill>
                                      <a:latin typeface="Cambria Math"/>
                                    </a:rPr>
                                  </m:ctrlPr>
                                </m:sSubPr>
                                <m:e>
                                  <m:r>
                                    <a:rPr lang="en-US" sz="1600" i="1">
                                      <a:solidFill>
                                        <a:schemeClr val="bg2">
                                          <a:lumMod val="10000"/>
                                        </a:schemeClr>
                                      </a:solidFill>
                                      <a:latin typeface="Cambria Math"/>
                                    </a:rPr>
                                    <m:t>𝐼</m:t>
                                  </m:r>
                                </m:e>
                                <m:sub>
                                  <m:r>
                                    <a:rPr lang="uk-UA" sz="1600" i="1">
                                      <a:solidFill>
                                        <a:schemeClr val="bg2">
                                          <a:lumMod val="10000"/>
                                        </a:schemeClr>
                                      </a:solidFill>
                                      <a:latin typeface="Cambria Math"/>
                                    </a:rPr>
                                    <m:t>𝑁</m:t>
                                  </m:r>
                                </m:sub>
                              </m:sSub>
                            </m:e>
                          </m:d>
                        </m:num>
                        <m:den>
                          <m:sSub>
                            <m:sSubPr>
                              <m:ctrlPr>
                                <a:rPr lang="uk-UA" sz="1600" i="1">
                                  <a:solidFill>
                                    <a:schemeClr val="bg2">
                                      <a:lumMod val="10000"/>
                                    </a:schemeClr>
                                  </a:solidFill>
                                  <a:latin typeface="Cambria Math"/>
                                </a:rPr>
                              </m:ctrlPr>
                            </m:sSubPr>
                            <m:e>
                              <m:r>
                                <a:rPr lang="en-US" sz="1600" i="1">
                                  <a:solidFill>
                                    <a:schemeClr val="bg2">
                                      <a:lumMod val="10000"/>
                                    </a:schemeClr>
                                  </a:solidFill>
                                  <a:latin typeface="Cambria Math"/>
                                </a:rPr>
                                <m:t>𝐼</m:t>
                              </m:r>
                            </m:e>
                            <m:sub>
                              <m:r>
                                <a:rPr lang="uk-UA" sz="1600" i="1">
                                  <a:solidFill>
                                    <a:schemeClr val="bg2">
                                      <a:lumMod val="10000"/>
                                    </a:schemeClr>
                                  </a:solidFill>
                                  <a:latin typeface="Cambria Math"/>
                                </a:rPr>
                                <m:t>𝑆𝑁</m:t>
                              </m:r>
                            </m:sub>
                          </m:sSub>
                        </m:den>
                      </m:f>
                    </m:oMath>
                  </m:oMathPara>
                </a14:m>
                <a:endParaRPr lang="uk-UA" sz="1600" dirty="0">
                  <a:solidFill>
                    <a:schemeClr val="bg2">
                      <a:lumMod val="10000"/>
                    </a:schemeClr>
                  </a:solidFill>
                  <a:latin typeface="Bookman Old Style" panose="02050604050505020204" pitchFamily="18" charset="0"/>
                  <a:cs typeface="Times New Roman" panose="02020603050405020304" pitchFamily="18" charset="0"/>
                </a:endParaRPr>
              </a:p>
            </p:txBody>
          </p:sp>
        </mc:Choice>
        <mc:Fallback xmlns="">
          <p:sp>
            <p:nvSpPr>
              <p:cNvPr id="32" name="Прямоугольник 31"/>
              <p:cNvSpPr>
                <a:spLocks noRot="1" noChangeAspect="1" noMove="1" noResize="1" noEditPoints="1" noAdjustHandles="1" noChangeArrowheads="1" noChangeShapeType="1" noTextEdit="1"/>
              </p:cNvSpPr>
              <p:nvPr/>
            </p:nvSpPr>
            <p:spPr>
              <a:xfrm>
                <a:off x="3230860" y="3715886"/>
                <a:ext cx="2606837" cy="426646"/>
              </a:xfrm>
              <a:prstGeom prst="rect">
                <a:avLst/>
              </a:prstGeom>
              <a:blipFill rotWithShape="1">
                <a:blip r:embed="rId6"/>
                <a:stretch>
                  <a:fillRect t="-71429" b="-120000"/>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33" name="Прямоугольник 32"/>
              <p:cNvSpPr/>
              <p:nvPr/>
            </p:nvSpPr>
            <p:spPr>
              <a:xfrm>
                <a:off x="5967164" y="3715886"/>
                <a:ext cx="2781300" cy="426646"/>
              </a:xfrm>
              <a:prstGeom prst="rect">
                <a:avLst/>
              </a:prstGeom>
            </p:spPr>
            <p:txBody>
              <a:bodyPr wrap="square" bIns="72000">
                <a:spAutoFit/>
              </a:bodyPr>
              <a:lstStyle/>
              <a:p>
                <a:pPr>
                  <a:lnSpc>
                    <a:spcPct val="125000"/>
                  </a:lnSpc>
                </a:pPr>
                <a14:m>
                  <m:oMathPara xmlns:m="http://schemas.openxmlformats.org/officeDocument/2006/math">
                    <m:oMathParaPr>
                      <m:jc m:val="centerGroup"/>
                    </m:oMathParaPr>
                    <m:oMath xmlns:m="http://schemas.openxmlformats.org/officeDocument/2006/math">
                      <m:sSub>
                        <m:sSubPr>
                          <m:ctrlPr>
                            <a:rPr lang="uk-UA" sz="1600" i="1" smtClean="0">
                              <a:solidFill>
                                <a:schemeClr val="bg2">
                                  <a:lumMod val="10000"/>
                                </a:schemeClr>
                              </a:solidFill>
                              <a:latin typeface="Cambria Math"/>
                            </a:rPr>
                          </m:ctrlPr>
                        </m:sSubPr>
                        <m:e>
                          <m:r>
                            <a:rPr lang="en-US" sz="1600" i="1">
                              <a:solidFill>
                                <a:schemeClr val="bg2">
                                  <a:lumMod val="10000"/>
                                </a:schemeClr>
                              </a:solidFill>
                              <a:latin typeface="Cambria Math"/>
                            </a:rPr>
                            <m:t>𝑘</m:t>
                          </m:r>
                        </m:e>
                        <m:sub>
                          <m:r>
                            <a:rPr lang="uk-UA" sz="1600" i="1">
                              <a:solidFill>
                                <a:schemeClr val="bg2">
                                  <a:lumMod val="10000"/>
                                </a:schemeClr>
                              </a:solidFill>
                              <a:latin typeface="Cambria Math"/>
                            </a:rPr>
                            <m:t>𝑆𝑁𝑅</m:t>
                          </m:r>
                        </m:sub>
                      </m:sSub>
                      <m:r>
                        <a:rPr lang="uk-UA" sz="1600" i="1">
                          <a:solidFill>
                            <a:schemeClr val="bg2">
                              <a:lumMod val="10000"/>
                            </a:schemeClr>
                          </a:solidFill>
                          <a:latin typeface="Cambria Math"/>
                        </a:rPr>
                        <m:t>=</m:t>
                      </m:r>
                      <m:f>
                        <m:fPr>
                          <m:type m:val="lin"/>
                          <m:ctrlPr>
                            <a:rPr lang="uk-UA" sz="1600" i="1">
                              <a:solidFill>
                                <a:schemeClr val="bg2">
                                  <a:lumMod val="10000"/>
                                </a:schemeClr>
                              </a:solidFill>
                              <a:latin typeface="Cambria Math"/>
                            </a:rPr>
                          </m:ctrlPr>
                        </m:fPr>
                        <m:num>
                          <m:sSub>
                            <m:sSubPr>
                              <m:ctrlPr>
                                <a:rPr lang="uk-UA" sz="1600" i="1">
                                  <a:solidFill>
                                    <a:schemeClr val="bg2">
                                      <a:lumMod val="10000"/>
                                    </a:schemeClr>
                                  </a:solidFill>
                                  <a:latin typeface="Cambria Math"/>
                                </a:rPr>
                              </m:ctrlPr>
                            </m:sSubPr>
                            <m:e>
                              <m:r>
                                <a:rPr lang="en-US" sz="1600" i="1">
                                  <a:solidFill>
                                    <a:schemeClr val="bg2">
                                      <a:lumMod val="10000"/>
                                    </a:schemeClr>
                                  </a:solidFill>
                                  <a:latin typeface="Cambria Math"/>
                                </a:rPr>
                                <m:t>𝐼</m:t>
                              </m:r>
                            </m:e>
                            <m:sub>
                              <m:r>
                                <a:rPr lang="uk-UA" sz="1600" i="1">
                                  <a:solidFill>
                                    <a:schemeClr val="bg2">
                                      <a:lumMod val="10000"/>
                                    </a:schemeClr>
                                  </a:solidFill>
                                  <a:latin typeface="Cambria Math"/>
                                </a:rPr>
                                <m:t>𝑆𝑁</m:t>
                              </m:r>
                            </m:sub>
                          </m:sSub>
                        </m:num>
                        <m:den>
                          <m:r>
                            <a:rPr lang="uk-UA" sz="1600" i="1">
                              <a:solidFill>
                                <a:schemeClr val="bg2">
                                  <a:lumMod val="10000"/>
                                </a:schemeClr>
                              </a:solidFill>
                              <a:latin typeface="Cambria Math"/>
                            </a:rPr>
                            <m:t>∆</m:t>
                          </m:r>
                          <m:sSubSup>
                            <m:sSubSupPr>
                              <m:ctrlPr>
                                <a:rPr lang="uk-UA" sz="1600" i="1">
                                  <a:solidFill>
                                    <a:schemeClr val="bg2">
                                      <a:lumMod val="10000"/>
                                    </a:schemeClr>
                                  </a:solidFill>
                                  <a:latin typeface="Cambria Math"/>
                                </a:rPr>
                              </m:ctrlPr>
                            </m:sSubSupPr>
                            <m:e>
                              <m:r>
                                <a:rPr lang="uk-UA" sz="1600" i="1">
                                  <a:solidFill>
                                    <a:schemeClr val="bg2">
                                      <a:lumMod val="10000"/>
                                    </a:schemeClr>
                                  </a:solidFill>
                                  <a:latin typeface="Cambria Math"/>
                                </a:rPr>
                                <m:t>𝐼</m:t>
                              </m:r>
                            </m:e>
                            <m:sub>
                              <m:r>
                                <a:rPr lang="uk-UA" sz="1600" i="1">
                                  <a:solidFill>
                                    <a:schemeClr val="bg2">
                                      <a:lumMod val="10000"/>
                                    </a:schemeClr>
                                  </a:solidFill>
                                  <a:latin typeface="Cambria Math"/>
                                </a:rPr>
                                <m:t>𝑆𝑁</m:t>
                              </m:r>
                            </m:sub>
                            <m:sup>
                              <m:r>
                                <a:rPr lang="uk-UA" sz="1600" i="1">
                                  <a:solidFill>
                                    <a:schemeClr val="bg2">
                                      <a:lumMod val="10000"/>
                                    </a:schemeClr>
                                  </a:solidFill>
                                  <a:latin typeface="Cambria Math"/>
                                </a:rPr>
                                <m:t>𝑚𝑎𝑥</m:t>
                              </m:r>
                            </m:sup>
                          </m:sSubSup>
                        </m:den>
                      </m:f>
                    </m:oMath>
                  </m:oMathPara>
                </a14:m>
                <a:endParaRPr lang="uk-UA" sz="1600" dirty="0">
                  <a:solidFill>
                    <a:schemeClr val="bg2">
                      <a:lumMod val="10000"/>
                    </a:schemeClr>
                  </a:solidFill>
                  <a:latin typeface="Bookman Old Style" panose="02050604050505020204" pitchFamily="18" charset="0"/>
                  <a:cs typeface="Times New Roman" panose="02020603050405020304" pitchFamily="18" charset="0"/>
                </a:endParaRPr>
              </a:p>
            </p:txBody>
          </p:sp>
        </mc:Choice>
        <mc:Fallback xmlns="">
          <p:sp>
            <p:nvSpPr>
              <p:cNvPr id="33" name="Прямоугольник 32"/>
              <p:cNvSpPr>
                <a:spLocks noRot="1" noChangeAspect="1" noMove="1" noResize="1" noEditPoints="1" noAdjustHandles="1" noChangeArrowheads="1" noChangeShapeType="1" noTextEdit="1"/>
              </p:cNvSpPr>
              <p:nvPr/>
            </p:nvSpPr>
            <p:spPr>
              <a:xfrm>
                <a:off x="5967164" y="3715886"/>
                <a:ext cx="2781300" cy="426646"/>
              </a:xfrm>
              <a:prstGeom prst="rect">
                <a:avLst/>
              </a:prstGeom>
              <a:blipFill rotWithShape="1">
                <a:blip r:embed="rId7"/>
                <a:stretch>
                  <a:fillRect t="-71429" b="-120000"/>
                </a:stretch>
              </a:blipFill>
            </p:spPr>
            <p:txBody>
              <a:bodyPr/>
              <a:lstStyle/>
              <a:p>
                <a:r>
                  <a:rPr lang="uk-UA">
                    <a:noFill/>
                  </a:rPr>
                  <a:t> </a:t>
                </a:r>
              </a:p>
            </p:txBody>
          </p:sp>
        </mc:Fallback>
      </mc:AlternateContent>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519" y="4188589"/>
            <a:ext cx="2657475" cy="215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0859" y="4188588"/>
            <a:ext cx="2606838" cy="215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7164" y="4182150"/>
            <a:ext cx="2781300" cy="216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4" name="Прямоугольник 33"/>
              <p:cNvSpPr/>
              <p:nvPr/>
            </p:nvSpPr>
            <p:spPr>
              <a:xfrm>
                <a:off x="2411760" y="1124744"/>
                <a:ext cx="4320481" cy="465118"/>
              </a:xfrm>
              <a:prstGeom prst="rect">
                <a:avLst/>
              </a:prstGeom>
            </p:spPr>
            <p:txBody>
              <a:bodyPr wrap="square" bIns="72000">
                <a:spAutoFit/>
              </a:bodyPr>
              <a:lstStyle/>
              <a:p>
                <a:pPr>
                  <a:lnSpc>
                    <a:spcPct val="125000"/>
                  </a:lnSpc>
                </a:pPr>
                <a14:m>
                  <m:oMathPara xmlns:m="http://schemas.openxmlformats.org/officeDocument/2006/math">
                    <m:oMathParaPr>
                      <m:jc m:val="centerGroup"/>
                    </m:oMathParaPr>
                    <m:oMath xmlns:m="http://schemas.openxmlformats.org/officeDocument/2006/math">
                      <m:r>
                        <a:rPr lang="uk-UA" b="0" i="1" smtClean="0">
                          <a:solidFill>
                            <a:schemeClr val="bg2">
                              <a:lumMod val="25000"/>
                            </a:schemeClr>
                          </a:solidFill>
                          <a:latin typeface="Cambria Math"/>
                        </a:rPr>
                        <m:t>Глибина піту багатошарового ФЛ диску</m:t>
                      </m:r>
                    </m:oMath>
                  </m:oMathPara>
                </a14:m>
                <a:endParaRPr lang="uk-UA" dirty="0">
                  <a:solidFill>
                    <a:schemeClr val="bg2">
                      <a:lumMod val="25000"/>
                    </a:schemeClr>
                  </a:solidFill>
                  <a:latin typeface="Bookman Old Style" panose="02050604050505020204" pitchFamily="18" charset="0"/>
                  <a:cs typeface="Times New Roman" panose="02020603050405020304" pitchFamily="18" charset="0"/>
                </a:endParaRPr>
              </a:p>
            </p:txBody>
          </p:sp>
        </mc:Choice>
        <mc:Fallback xmlns="">
          <p:sp>
            <p:nvSpPr>
              <p:cNvPr id="34" name="Прямоугольник 33"/>
              <p:cNvSpPr>
                <a:spLocks noRot="1" noChangeAspect="1" noMove="1" noResize="1" noEditPoints="1" noAdjustHandles="1" noChangeArrowheads="1" noChangeShapeType="1" noTextEdit="1"/>
              </p:cNvSpPr>
              <p:nvPr/>
            </p:nvSpPr>
            <p:spPr>
              <a:xfrm>
                <a:off x="2411760" y="1124744"/>
                <a:ext cx="4320481" cy="465118"/>
              </a:xfrm>
              <a:prstGeom prst="rect">
                <a:avLst/>
              </a:prstGeom>
              <a:blipFill rotWithShape="1">
                <a:blip r:embed="rId11"/>
                <a:stretch>
                  <a:fillRect r="-282"/>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35" name="Прямоугольник 34"/>
              <p:cNvSpPr/>
              <p:nvPr/>
            </p:nvSpPr>
            <p:spPr>
              <a:xfrm>
                <a:off x="2376000" y="6342390"/>
                <a:ext cx="4320481" cy="428767"/>
              </a:xfrm>
              <a:prstGeom prst="rect">
                <a:avLst/>
              </a:prstGeom>
            </p:spPr>
            <p:txBody>
              <a:bodyPr wrap="square" bIns="36000">
                <a:spAutoFit/>
              </a:bodyPr>
              <a:lstStyle/>
              <a:p>
                <a:pPr>
                  <a:lnSpc>
                    <a:spcPct val="125000"/>
                  </a:lnSpc>
                </a:pPr>
                <a14:m>
                  <m:oMathPara xmlns:m="http://schemas.openxmlformats.org/officeDocument/2006/math">
                    <m:oMathParaPr>
                      <m:jc m:val="centerGroup"/>
                    </m:oMathParaPr>
                    <m:oMath xmlns:m="http://schemas.openxmlformats.org/officeDocument/2006/math">
                      <m:r>
                        <a:rPr lang="uk-UA" b="0" i="1" smtClean="0">
                          <a:solidFill>
                            <a:schemeClr val="bg2">
                              <a:lumMod val="25000"/>
                            </a:schemeClr>
                          </a:solidFill>
                          <a:latin typeface="Cambria Math"/>
                        </a:rPr>
                        <m:t>Довжина ленду багатошарового ФЛ диску</m:t>
                      </m:r>
                    </m:oMath>
                  </m:oMathPara>
                </a14:m>
                <a:endParaRPr lang="uk-UA" dirty="0">
                  <a:solidFill>
                    <a:schemeClr val="bg2">
                      <a:lumMod val="25000"/>
                    </a:schemeClr>
                  </a:solidFill>
                  <a:latin typeface="Bookman Old Style" panose="02050604050505020204" pitchFamily="18" charset="0"/>
                  <a:cs typeface="Times New Roman" panose="02020603050405020304" pitchFamily="18" charset="0"/>
                </a:endParaRPr>
              </a:p>
            </p:txBody>
          </p:sp>
        </mc:Choice>
        <mc:Fallback xmlns="">
          <p:sp>
            <p:nvSpPr>
              <p:cNvPr id="35" name="Прямоугольник 34"/>
              <p:cNvSpPr>
                <a:spLocks noRot="1" noChangeAspect="1" noMove="1" noResize="1" noEditPoints="1" noAdjustHandles="1" noChangeArrowheads="1" noChangeShapeType="1" noTextEdit="1"/>
              </p:cNvSpPr>
              <p:nvPr/>
            </p:nvSpPr>
            <p:spPr>
              <a:xfrm>
                <a:off x="2376000" y="6342390"/>
                <a:ext cx="4320481" cy="428767"/>
              </a:xfrm>
              <a:prstGeom prst="rect">
                <a:avLst/>
              </a:prstGeom>
              <a:blipFill rotWithShape="1">
                <a:blip r:embed="rId12"/>
                <a:stretch>
                  <a:fillRect l="-282" r="-5501" b="-5634"/>
                </a:stretch>
              </a:blipFill>
            </p:spPr>
            <p:txBody>
              <a:bodyPr/>
              <a:lstStyle/>
              <a:p>
                <a:r>
                  <a:rPr lang="uk-UA">
                    <a:noFill/>
                  </a:rPr>
                  <a:t> </a:t>
                </a:r>
              </a:p>
            </p:txBody>
          </p:sp>
        </mc:Fallback>
      </mc:AlternateContent>
      <p:grpSp>
        <p:nvGrpSpPr>
          <p:cNvPr id="10" name="Группа 9"/>
          <p:cNvGrpSpPr/>
          <p:nvPr/>
        </p:nvGrpSpPr>
        <p:grpSpPr>
          <a:xfrm>
            <a:off x="237199" y="1348102"/>
            <a:ext cx="8683761" cy="2487298"/>
            <a:chOff x="237199" y="1171015"/>
            <a:chExt cx="8683761" cy="2474009"/>
          </a:xfrm>
        </p:grpSpPr>
        <p:grpSp>
          <p:nvGrpSpPr>
            <p:cNvPr id="7" name="Группа 6"/>
            <p:cNvGrpSpPr/>
            <p:nvPr/>
          </p:nvGrpSpPr>
          <p:grpSpPr>
            <a:xfrm>
              <a:off x="237199" y="1171015"/>
              <a:ext cx="2174561" cy="2471115"/>
              <a:chOff x="237199" y="1171015"/>
              <a:chExt cx="2174561" cy="2471115"/>
            </a:xfrm>
          </p:grpSpPr>
          <p:cxnSp>
            <p:nvCxnSpPr>
              <p:cNvPr id="38" name="Прямая соединительная линия 37"/>
              <p:cNvCxnSpPr/>
              <p:nvPr/>
            </p:nvCxnSpPr>
            <p:spPr>
              <a:xfrm flipV="1">
                <a:off x="237199" y="1194130"/>
                <a:ext cx="0" cy="244800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237199" y="1171015"/>
                <a:ext cx="2174561" cy="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251520" y="3642130"/>
                <a:ext cx="288000" cy="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Группа 45"/>
            <p:cNvGrpSpPr/>
            <p:nvPr/>
          </p:nvGrpSpPr>
          <p:grpSpPr>
            <a:xfrm flipH="1">
              <a:off x="6746560" y="1173909"/>
              <a:ext cx="2174400" cy="2471115"/>
              <a:chOff x="237199" y="1171015"/>
              <a:chExt cx="2174561" cy="2471115"/>
            </a:xfrm>
          </p:grpSpPr>
          <p:cxnSp>
            <p:nvCxnSpPr>
              <p:cNvPr id="47" name="Прямая соединительная линия 46"/>
              <p:cNvCxnSpPr/>
              <p:nvPr/>
            </p:nvCxnSpPr>
            <p:spPr>
              <a:xfrm flipV="1">
                <a:off x="237199" y="1194130"/>
                <a:ext cx="0" cy="244800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237199" y="1171015"/>
                <a:ext cx="2174561" cy="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251520" y="3642130"/>
                <a:ext cx="288000" cy="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Группа 42"/>
          <p:cNvGrpSpPr/>
          <p:nvPr/>
        </p:nvGrpSpPr>
        <p:grpSpPr>
          <a:xfrm>
            <a:off x="237961" y="4038600"/>
            <a:ext cx="8683761" cy="2518174"/>
            <a:chOff x="237961" y="3954374"/>
            <a:chExt cx="8683761" cy="2602400"/>
          </a:xfrm>
        </p:grpSpPr>
        <p:cxnSp>
          <p:nvCxnSpPr>
            <p:cNvPr id="57" name="Прямая соединительная линия 56"/>
            <p:cNvCxnSpPr/>
            <p:nvPr/>
          </p:nvCxnSpPr>
          <p:spPr>
            <a:xfrm>
              <a:off x="237961" y="3957416"/>
              <a:ext cx="0" cy="2575042"/>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237961" y="6555198"/>
              <a:ext cx="2101791" cy="1576"/>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V="1">
              <a:off x="252282" y="3957416"/>
              <a:ext cx="288000" cy="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flipH="1">
              <a:off x="8921722" y="3954374"/>
              <a:ext cx="0" cy="2575042"/>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flipH="1">
              <a:off x="6948264" y="6553730"/>
              <a:ext cx="1973458" cy="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flipH="1" flipV="1">
              <a:off x="8619423" y="3954374"/>
              <a:ext cx="287979" cy="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0830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Прямая соединительная линия 75"/>
          <p:cNvCxnSpPr/>
          <p:nvPr/>
        </p:nvCxnSpPr>
        <p:spPr>
          <a:xfrm>
            <a:off x="2780234" y="3902243"/>
            <a:ext cx="0" cy="459272"/>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6668666" y="3902243"/>
            <a:ext cx="0" cy="459272"/>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2780234" y="5427176"/>
            <a:ext cx="589992" cy="0"/>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flipH="1">
            <a:off x="5948586" y="5427176"/>
            <a:ext cx="720080" cy="0"/>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043608" y="333816"/>
            <a:ext cx="7848872"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Алгоритми збільшення надійності відтворення даних</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06</a:t>
            </a:r>
            <a:endParaRPr lang="uk-UA" sz="2200" dirty="0">
              <a:solidFill>
                <a:schemeClr val="bg2">
                  <a:lumMod val="25000"/>
                </a:schemeClr>
              </a:solidFill>
              <a:latin typeface="Bookman Old Style" panose="02050604050505020204" pitchFamily="18" charset="0"/>
            </a:endParaRPr>
          </a:p>
        </p:txBody>
      </p:sp>
      <p:sp>
        <p:nvSpPr>
          <p:cNvPr id="36" name="TextBox 35"/>
          <p:cNvSpPr txBox="1"/>
          <p:nvPr/>
        </p:nvSpPr>
        <p:spPr>
          <a:xfrm>
            <a:off x="317005" y="1141001"/>
            <a:ext cx="4110979" cy="453183"/>
          </a:xfrm>
          <a:prstGeom prst="rect">
            <a:avLst/>
          </a:prstGeom>
          <a:solidFill>
            <a:schemeClr val="bg1">
              <a:alpha val="50000"/>
            </a:schemeClr>
          </a:solidFill>
          <a:ln w="9525">
            <a:solidFill>
              <a:schemeClr val="tx1"/>
            </a:solidFill>
            <a:prstDash val="solid"/>
          </a:ln>
        </p:spPr>
        <p:txBody>
          <a:bodyPr wrap="square" lIns="46800" tIns="72000" rIns="36000" bIns="72000" rtlCol="0">
            <a:spAutoFit/>
          </a:bodyPr>
          <a:lstStyle/>
          <a:p>
            <a:pPr algn="ctr"/>
            <a:r>
              <a:rPr lang="uk-UA" sz="2000" dirty="0" smtClean="0">
                <a:solidFill>
                  <a:schemeClr val="accent2">
                    <a:lumMod val="50000"/>
                  </a:schemeClr>
                </a:solidFill>
                <a:latin typeface="Times New Roman" panose="02020603050405020304" pitchFamily="18" charset="0"/>
                <a:cs typeface="Times New Roman" panose="02020603050405020304" pitchFamily="18" charset="0"/>
              </a:rPr>
              <a:t>Алгоритми ентропійного кодування</a:t>
            </a:r>
            <a:endParaRPr lang="uk-UA" sz="2000"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317005" y="1672009"/>
            <a:ext cx="4110979" cy="987551"/>
          </a:xfrm>
          <a:prstGeom prst="rect">
            <a:avLst/>
          </a:prstGeom>
          <a:solidFill>
            <a:schemeClr val="bg1">
              <a:alpha val="50000"/>
            </a:schemeClr>
          </a:solidFill>
          <a:ln w="9525">
            <a:solidFill>
              <a:schemeClr val="tx1"/>
            </a:solidFill>
            <a:prstDash val="solid"/>
          </a:ln>
        </p:spPr>
        <p:txBody>
          <a:bodyPr wrap="square" lIns="144000" tIns="108000" rIns="36000" bIns="108000" rtlCol="0">
            <a:spAutoFit/>
          </a:bodyPr>
          <a:lstStyle/>
          <a:p>
            <a:pPr>
              <a:lnSpc>
                <a:spcPct val="125000"/>
              </a:lnSpc>
            </a:pPr>
            <a:r>
              <a:rPr lang="uk-UA" sz="2000" dirty="0">
                <a:solidFill>
                  <a:schemeClr val="bg2">
                    <a:lumMod val="10000"/>
                  </a:schemeClr>
                </a:solidFill>
                <a:latin typeface="Times New Roman" panose="02020603050405020304" pitchFamily="18" charset="0"/>
                <a:cs typeface="Times New Roman" panose="02020603050405020304" pitchFamily="18" charset="0"/>
              </a:rPr>
              <a:t>●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Дискретне інформаційне джерело</a:t>
            </a:r>
          </a:p>
          <a:p>
            <a:pPr>
              <a:lnSpc>
                <a:spcPct val="125000"/>
              </a:lnSpc>
            </a:pPr>
            <a:r>
              <a:rPr lang="uk-UA" sz="2000" dirty="0">
                <a:solidFill>
                  <a:schemeClr val="bg2">
                    <a:lumMod val="10000"/>
                  </a:schemeClr>
                </a:solidFill>
                <a:latin typeface="Times New Roman" panose="02020603050405020304" pitchFamily="18" charset="0"/>
                <a:cs typeface="Times New Roman" panose="02020603050405020304" pitchFamily="18" charset="0"/>
              </a:rPr>
              <a:t>●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Визначення показників ентропії</a:t>
            </a:r>
            <a:endParaRPr lang="uk-UA" sz="20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4786189" y="1141000"/>
            <a:ext cx="4178299" cy="453183"/>
          </a:xfrm>
          <a:prstGeom prst="rect">
            <a:avLst/>
          </a:prstGeom>
          <a:solidFill>
            <a:schemeClr val="bg1">
              <a:alpha val="50000"/>
            </a:schemeClr>
          </a:solidFill>
          <a:ln w="9525">
            <a:solidFill>
              <a:schemeClr val="tx1"/>
            </a:solidFill>
            <a:prstDash val="solid"/>
          </a:ln>
        </p:spPr>
        <p:txBody>
          <a:bodyPr wrap="square" lIns="46800" tIns="72000" rIns="36000" bIns="72000" rtlCol="0">
            <a:spAutoFit/>
          </a:bodyPr>
          <a:lstStyle/>
          <a:p>
            <a:pPr algn="ctr"/>
            <a:r>
              <a:rPr lang="uk-UA" sz="2000" dirty="0" smtClean="0">
                <a:solidFill>
                  <a:schemeClr val="accent2">
                    <a:lumMod val="50000"/>
                  </a:schemeClr>
                </a:solidFill>
                <a:latin typeface="Times New Roman" panose="02020603050405020304" pitchFamily="18" charset="0"/>
                <a:cs typeface="Times New Roman" panose="02020603050405020304" pitchFamily="18" charset="0"/>
              </a:rPr>
              <a:t>Методи обробки дискретних джерел</a:t>
            </a:r>
            <a:endParaRPr lang="uk-UA" sz="2000"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4786189" y="1672008"/>
            <a:ext cx="4178299" cy="1756992"/>
          </a:xfrm>
          <a:prstGeom prst="rect">
            <a:avLst/>
          </a:prstGeom>
          <a:solidFill>
            <a:schemeClr val="bg1">
              <a:alpha val="50000"/>
            </a:schemeClr>
          </a:solidFill>
          <a:ln w="9525">
            <a:solidFill>
              <a:schemeClr val="tx1"/>
            </a:solidFill>
            <a:prstDash val="solid"/>
          </a:ln>
        </p:spPr>
        <p:txBody>
          <a:bodyPr wrap="square" lIns="144000" tIns="108000" rIns="36000" bIns="108000" rtlCol="0">
            <a:spAutoFit/>
          </a:bodyPr>
          <a:lstStyle/>
          <a:p>
            <a:pPr>
              <a:lnSpc>
                <a:spcPct val="125000"/>
              </a:lnSpc>
            </a:pPr>
            <a:r>
              <a:rPr lang="uk-UA" sz="2000" dirty="0">
                <a:solidFill>
                  <a:schemeClr val="bg2">
                    <a:lumMod val="10000"/>
                  </a:schemeClr>
                </a:solidFill>
                <a:latin typeface="Times New Roman" panose="02020603050405020304" pitchFamily="18" charset="0"/>
                <a:cs typeface="Times New Roman" panose="02020603050405020304" pitchFamily="18" charset="0"/>
              </a:rPr>
              <a:t>●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Визначення </a:t>
            </a:r>
            <a:r>
              <a:rPr lang="uk-UA" sz="2000" dirty="0">
                <a:solidFill>
                  <a:schemeClr val="bg2">
                    <a:lumMod val="10000"/>
                  </a:schemeClr>
                </a:solidFill>
                <a:latin typeface="Times New Roman" panose="02020603050405020304" pitchFamily="18" charset="0"/>
                <a:cs typeface="Times New Roman" panose="02020603050405020304" pitchFamily="18" charset="0"/>
              </a:rPr>
              <a:t>дискретного джерела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 Аналіз </a:t>
            </a:r>
            <a:r>
              <a:rPr lang="uk-UA" sz="2000" dirty="0">
                <a:solidFill>
                  <a:schemeClr val="bg2">
                    <a:lumMod val="10000"/>
                  </a:schemeClr>
                </a:solidFill>
                <a:latin typeface="Times New Roman" panose="02020603050405020304" pitchFamily="18" charset="0"/>
                <a:cs typeface="Times New Roman" panose="02020603050405020304" pitchFamily="18" charset="0"/>
              </a:rPr>
              <a:t>дискретного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джерела</a:t>
            </a:r>
          </a:p>
          <a:p>
            <a:pPr indent="231775">
              <a:lnSpc>
                <a:spcPct val="125000"/>
              </a:lnSpc>
            </a:pPr>
            <a:r>
              <a:rPr lang="uk-UA" sz="2000" dirty="0">
                <a:solidFill>
                  <a:schemeClr val="bg2">
                    <a:lumMod val="10000"/>
                  </a:schemeClr>
                </a:solidFill>
                <a:latin typeface="Times New Roman" panose="02020603050405020304" pitchFamily="18" charset="0"/>
                <a:cs typeface="Times New Roman" panose="02020603050405020304" pitchFamily="18" charset="0"/>
              </a:rPr>
              <a:t>○</a:t>
            </a:r>
            <a:r>
              <a:rPr lang="en-US" sz="2000" dirty="0">
                <a:solidFill>
                  <a:schemeClr val="bg2">
                    <a:lumMod val="10000"/>
                  </a:schemeClr>
                </a:solidFill>
                <a:latin typeface="Times New Roman" panose="02020603050405020304" pitchFamily="18" charset="0"/>
                <a:cs typeface="Times New Roman" panose="02020603050405020304" pitchFamily="18" charset="0"/>
              </a:rPr>
              <a:t>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ланцюги Маркова</a:t>
            </a:r>
          </a:p>
          <a:p>
            <a:pPr indent="231775">
              <a:lnSpc>
                <a:spcPct val="125000"/>
              </a:lnSpc>
            </a:pPr>
            <a:r>
              <a:rPr lang="uk-UA" sz="2000" dirty="0">
                <a:solidFill>
                  <a:schemeClr val="bg2">
                    <a:lumMod val="10000"/>
                  </a:schemeClr>
                </a:solidFill>
                <a:latin typeface="Times New Roman" panose="02020603050405020304" pitchFamily="18" charset="0"/>
                <a:cs typeface="Times New Roman" panose="02020603050405020304" pitchFamily="18" charset="0"/>
              </a:rPr>
              <a:t>○ </a:t>
            </a:r>
            <a:r>
              <a:rPr lang="uk-UA" sz="2000" dirty="0" smtClean="0">
                <a:solidFill>
                  <a:schemeClr val="bg2">
                    <a:lumMod val="10000"/>
                  </a:schemeClr>
                </a:solidFill>
                <a:latin typeface="Times New Roman" panose="02020603050405020304" pitchFamily="18" charset="0"/>
                <a:cs typeface="Times New Roman" panose="02020603050405020304" pitchFamily="18" charset="0"/>
              </a:rPr>
              <a:t>випадкові поля Пікарда</a:t>
            </a:r>
            <a:endParaRPr lang="en-US" sz="2000" dirty="0">
              <a:solidFill>
                <a:schemeClr val="bg2">
                  <a:lumMod val="10000"/>
                </a:schemeClr>
              </a:solidFill>
              <a:latin typeface="Times New Roman" panose="02020603050405020304" pitchFamily="18" charset="0"/>
              <a:cs typeface="Times New Roman" panose="02020603050405020304" pitchFamily="18" charset="0"/>
            </a:endParaRPr>
          </a:p>
        </p:txBody>
      </p:sp>
      <p:cxnSp>
        <p:nvCxnSpPr>
          <p:cNvPr id="50" name="Прямая соединительная линия 49"/>
          <p:cNvCxnSpPr/>
          <p:nvPr/>
        </p:nvCxnSpPr>
        <p:spPr>
          <a:xfrm flipV="1">
            <a:off x="4644008" y="1981008"/>
            <a:ext cx="0" cy="39052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4427984" y="1981008"/>
            <a:ext cx="581791"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4650133" y="2371528"/>
            <a:ext cx="4092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17005" y="2841871"/>
            <a:ext cx="4110979" cy="566731"/>
          </a:xfrm>
          <a:prstGeom prst="rect">
            <a:avLst/>
          </a:prstGeom>
          <a:solidFill>
            <a:schemeClr val="bg1">
              <a:alpha val="50000"/>
            </a:schemeClr>
          </a:solidFill>
          <a:ln w="9525">
            <a:solidFill>
              <a:schemeClr val="tx1"/>
            </a:solidFill>
            <a:prstDash val="solid"/>
          </a:ln>
        </p:spPr>
        <p:txBody>
          <a:bodyPr wrap="square" lIns="144000" tIns="108000" rIns="36000" bIns="108000" rtlCol="0">
            <a:spAutoFit/>
          </a:bodyPr>
          <a:lstStyle/>
          <a:p>
            <a:pPr>
              <a:lnSpc>
                <a:spcPct val="125000"/>
              </a:lnSpc>
            </a:pPr>
            <a:r>
              <a:rPr lang="uk-UA" sz="2000" dirty="0" smtClean="0">
                <a:solidFill>
                  <a:schemeClr val="bg2">
                    <a:lumMod val="10000"/>
                  </a:schemeClr>
                </a:solidFill>
                <a:latin typeface="Times New Roman" panose="02020603050405020304" pitchFamily="18" charset="0"/>
                <a:cs typeface="Times New Roman" panose="02020603050405020304" pitchFamily="18" charset="0"/>
              </a:rPr>
              <a:t>● Визначення умовної ентропії</a:t>
            </a:r>
            <a:endParaRPr lang="uk-UA" sz="2000" dirty="0">
              <a:solidFill>
                <a:schemeClr val="bg2">
                  <a:lumMod val="10000"/>
                </a:schemeClr>
              </a:solidFill>
              <a:latin typeface="Times New Roman" panose="02020603050405020304" pitchFamily="18" charset="0"/>
              <a:cs typeface="Times New Roman" panose="02020603050405020304" pitchFamily="18" charset="0"/>
            </a:endParaRPr>
          </a:p>
        </p:txBody>
      </p:sp>
      <p:grpSp>
        <p:nvGrpSpPr>
          <p:cNvPr id="11" name="Группа 10"/>
          <p:cNvGrpSpPr/>
          <p:nvPr/>
        </p:nvGrpSpPr>
        <p:grpSpPr>
          <a:xfrm>
            <a:off x="190595" y="2371528"/>
            <a:ext cx="348925" cy="792088"/>
            <a:chOff x="4796408" y="4550648"/>
            <a:chExt cx="415325" cy="390520"/>
          </a:xfrm>
        </p:grpSpPr>
        <p:cxnSp>
          <p:nvCxnSpPr>
            <p:cNvPr id="61" name="Прямая соединительная линия 60"/>
            <p:cNvCxnSpPr/>
            <p:nvPr/>
          </p:nvCxnSpPr>
          <p:spPr>
            <a:xfrm flipV="1">
              <a:off x="4796408" y="4550648"/>
              <a:ext cx="0" cy="39052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4802533" y="4550648"/>
              <a:ext cx="3596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4802533" y="4941168"/>
              <a:ext cx="4092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65" name="Прямоугольник 64"/>
          <p:cNvSpPr/>
          <p:nvPr/>
        </p:nvSpPr>
        <p:spPr>
          <a:xfrm flipH="1" flipV="1">
            <a:off x="3368477" y="5013176"/>
            <a:ext cx="2580109" cy="828000"/>
          </a:xfrm>
          <a:prstGeom prst="rect">
            <a:avLst/>
          </a:prstGeom>
          <a:solidFill>
            <a:schemeClr val="bg1">
              <a:alpha val="50000"/>
            </a:schemeClr>
          </a:solid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66" name="Прямая соединительная линия 65"/>
          <p:cNvCxnSpPr/>
          <p:nvPr/>
        </p:nvCxnSpPr>
        <p:spPr>
          <a:xfrm>
            <a:off x="2780234" y="3902243"/>
            <a:ext cx="3888432" cy="0"/>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3572546" y="3717032"/>
                <a:ext cx="2126796" cy="370422"/>
              </a:xfrm>
              <a:prstGeom prst="rect">
                <a:avLst/>
              </a:prstGeom>
              <a:solidFill>
                <a:schemeClr val="bg1">
                  <a:alpha val="85000"/>
                </a:schemeClr>
              </a:solidFill>
              <a:ln w="15875">
                <a:solidFill>
                  <a:schemeClr val="tx1"/>
                </a:solidFill>
                <a:prstDash val="solid"/>
              </a:ln>
            </p:spPr>
            <p:txBody>
              <a:bodyPr wrap="square" lIns="36000" tIns="46800" rIns="36000" rtlCol="0">
                <a:spAutoFit/>
              </a:bodyPr>
              <a:lstStyle/>
              <a:p>
                <a:pPr algn="ctr"/>
                <a:r>
                  <a:rPr lang="uk-UA" dirty="0" smtClean="0">
                    <a:latin typeface="Times New Roman" panose="02020603050405020304" pitchFamily="18" charset="0"/>
                    <a:cs typeface="Times New Roman" panose="02020603050405020304" pitchFamily="18" charset="0"/>
                  </a:rPr>
                  <a:t>Пара змінних </a:t>
                </a:r>
                <a14:m>
                  <m:oMath xmlns:m="http://schemas.openxmlformats.org/officeDocument/2006/math">
                    <m:r>
                      <a:rPr lang="uk-UA" b="0" i="1" smtClean="0">
                        <a:latin typeface="Cambria Math"/>
                      </a:rPr>
                      <m:t>𝑋</m:t>
                    </m:r>
                  </m:oMath>
                </a14:m>
                <a:r>
                  <a:rPr lang="uk-UA" i="1"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і </a:t>
                </a:r>
                <a14:m>
                  <m:oMath xmlns:m="http://schemas.openxmlformats.org/officeDocument/2006/math">
                    <m:r>
                      <a:rPr lang="uk-UA" b="0" i="1" smtClean="0">
                        <a:latin typeface="Cambria Math"/>
                      </a:rPr>
                      <m:t>𝑌</m:t>
                    </m:r>
                  </m:oMath>
                </a14:m>
                <a:endParaRPr lang="uk-UA" i="1" dirty="0">
                  <a:latin typeface="Times New Roman" panose="02020603050405020304" pitchFamily="18" charset="0"/>
                  <a:cs typeface="Times New Roman" panose="02020603050405020304" pitchFamily="18"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3572546" y="3717032"/>
                <a:ext cx="2126796" cy="370422"/>
              </a:xfrm>
              <a:prstGeom prst="rect">
                <a:avLst/>
              </a:prstGeom>
              <a:blipFill rotWithShape="1">
                <a:blip r:embed="rId2"/>
                <a:stretch>
                  <a:fillRect t="-6250" b="-20313"/>
                </a:stretch>
              </a:blipFill>
              <a:ln w="15875">
                <a:solidFill>
                  <a:schemeClr val="tx1"/>
                </a:solidFill>
                <a:prstDash val="solid"/>
              </a:ln>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649020" y="4361515"/>
                <a:ext cx="2262428" cy="370422"/>
              </a:xfrm>
              <a:prstGeom prst="rect">
                <a:avLst/>
              </a:prstGeom>
              <a:solidFill>
                <a:schemeClr val="bg1">
                  <a:alpha val="50000"/>
                </a:schemeClr>
              </a:solidFill>
              <a:ln w="15875">
                <a:solidFill>
                  <a:schemeClr val="tx1"/>
                </a:solidFill>
                <a:prstDash val="solid"/>
              </a:ln>
            </p:spPr>
            <p:txBody>
              <a:bodyPr wrap="square" lIns="36000" tIns="46800" rIns="36000" rtlCol="0">
                <a:spAutoFit/>
              </a:bodyPr>
              <a:lstStyle/>
              <a:p>
                <a:pPr algn="ctr"/>
                <a:r>
                  <a:rPr lang="uk-UA" dirty="0" smtClean="0">
                    <a:latin typeface="Times New Roman" panose="02020603050405020304" pitchFamily="18" charset="0"/>
                    <a:cs typeface="Times New Roman" panose="02020603050405020304" pitchFamily="18" charset="0"/>
                  </a:rPr>
                  <a:t>Кінцевий алфавіт </a:t>
                </a:r>
                <a14:m>
                  <m:oMath xmlns:m="http://schemas.openxmlformats.org/officeDocument/2006/math">
                    <m:sSub>
                      <m:sSubPr>
                        <m:ctrlPr>
                          <a:rPr lang="ru-RU" i="1">
                            <a:latin typeface="Cambria Math"/>
                          </a:rPr>
                        </m:ctrlPr>
                      </m:sSubPr>
                      <m:e>
                        <m:r>
                          <a:rPr lang="en-US" i="1">
                            <a:latin typeface="Cambria Math"/>
                          </a:rPr>
                          <m:t>𝐴</m:t>
                        </m:r>
                      </m:e>
                      <m:sub>
                        <m:r>
                          <a:rPr lang="ru-RU" i="1">
                            <a:latin typeface="Cambria Math"/>
                          </a:rPr>
                          <m:t>𝑥</m:t>
                        </m:r>
                      </m:sub>
                    </m:sSub>
                  </m:oMath>
                </a14:m>
                <a:endParaRPr lang="uk-UA" i="1" dirty="0">
                  <a:latin typeface="Times New Roman" panose="02020603050405020304" pitchFamily="18" charset="0"/>
                  <a:cs typeface="Times New Roman" panose="02020603050405020304" pitchFamily="18"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1649020" y="4361515"/>
                <a:ext cx="2262428" cy="370422"/>
              </a:xfrm>
              <a:prstGeom prst="rect">
                <a:avLst/>
              </a:prstGeom>
              <a:blipFill rotWithShape="1">
                <a:blip r:embed="rId3"/>
                <a:stretch>
                  <a:fillRect l="-1070" t="-4688" b="-21875"/>
                </a:stretch>
              </a:blipFill>
              <a:ln w="15875">
                <a:solidFill>
                  <a:schemeClr val="tx1"/>
                </a:solidFill>
                <a:prstDash val="solid"/>
              </a:ln>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5549932" y="4361515"/>
                <a:ext cx="2262428" cy="392352"/>
              </a:xfrm>
              <a:prstGeom prst="rect">
                <a:avLst/>
              </a:prstGeom>
              <a:solidFill>
                <a:schemeClr val="bg1">
                  <a:alpha val="50000"/>
                </a:schemeClr>
              </a:solidFill>
              <a:ln w="15875">
                <a:solidFill>
                  <a:schemeClr val="tx1"/>
                </a:solidFill>
                <a:prstDash val="solid"/>
              </a:ln>
            </p:spPr>
            <p:txBody>
              <a:bodyPr wrap="square" lIns="36000" tIns="46800" rIns="36000" rtlCol="0">
                <a:spAutoFit/>
              </a:bodyPr>
              <a:lstStyle/>
              <a:p>
                <a:pPr algn="ctr"/>
                <a:r>
                  <a:rPr lang="uk-UA" dirty="0" smtClean="0">
                    <a:latin typeface="Times New Roman" panose="02020603050405020304" pitchFamily="18" charset="0"/>
                    <a:cs typeface="Times New Roman" panose="02020603050405020304" pitchFamily="18" charset="0"/>
                  </a:rPr>
                  <a:t>Кінцевий алфавіт </a:t>
                </a:r>
                <a14:m>
                  <m:oMath xmlns:m="http://schemas.openxmlformats.org/officeDocument/2006/math">
                    <m:sSub>
                      <m:sSubPr>
                        <m:ctrlPr>
                          <a:rPr lang="ru-RU" i="1">
                            <a:latin typeface="Cambria Math"/>
                          </a:rPr>
                        </m:ctrlPr>
                      </m:sSubPr>
                      <m:e>
                        <m:r>
                          <a:rPr lang="en-US" i="1">
                            <a:latin typeface="Cambria Math"/>
                          </a:rPr>
                          <m:t>𝐴</m:t>
                        </m:r>
                      </m:e>
                      <m:sub>
                        <m:r>
                          <a:rPr lang="en-US" b="0" i="1" smtClean="0">
                            <a:latin typeface="Cambria Math"/>
                          </a:rPr>
                          <m:t>𝑦</m:t>
                        </m:r>
                      </m:sub>
                    </m:sSub>
                  </m:oMath>
                </a14:m>
                <a:endParaRPr lang="uk-UA" i="1" dirty="0">
                  <a:latin typeface="Times New Roman" panose="02020603050405020304" pitchFamily="18" charset="0"/>
                  <a:cs typeface="Times New Roman" panose="02020603050405020304" pitchFamily="18"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5549932" y="4361515"/>
                <a:ext cx="2262428" cy="392352"/>
              </a:xfrm>
              <a:prstGeom prst="rect">
                <a:avLst/>
              </a:prstGeom>
              <a:blipFill rotWithShape="1">
                <a:blip r:embed="rId4"/>
                <a:stretch>
                  <a:fillRect l="-800" t="-4412" b="-14706"/>
                </a:stretch>
              </a:blipFill>
              <a:ln w="15875">
                <a:solidFill>
                  <a:schemeClr val="tx1"/>
                </a:solidFill>
                <a:prstDash val="solid"/>
              </a:ln>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74" name="Прямоугольник 73"/>
              <p:cNvSpPr/>
              <p:nvPr/>
            </p:nvSpPr>
            <p:spPr>
              <a:xfrm>
                <a:off x="3540535" y="5158591"/>
                <a:ext cx="1016496" cy="537171"/>
              </a:xfrm>
              <a:prstGeom prst="rect">
                <a:avLst/>
              </a:prstGeom>
              <a:solidFill>
                <a:schemeClr val="bg1">
                  <a:alpha val="50000"/>
                </a:schemeClr>
              </a:solidFill>
              <a:ln w="15875">
                <a:solidFill>
                  <a:schemeClr val="tx1"/>
                </a:solidFill>
              </a:ln>
            </p:spPr>
            <p:txBody>
              <a:bodyPr wrap="square" tIns="108000" bIns="10800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𝑃</m:t>
                      </m:r>
                      <m:d>
                        <m:dPr>
                          <m:ctrlPr>
                            <a:rPr lang="ru-RU" i="1">
                              <a:latin typeface="Cambria Math"/>
                            </a:rPr>
                          </m:ctrlPr>
                        </m:dPr>
                        <m:e>
                          <m:sSub>
                            <m:sSubPr>
                              <m:ctrlPr>
                                <a:rPr lang="ru-RU" i="1">
                                  <a:latin typeface="Cambria Math"/>
                                </a:rPr>
                              </m:ctrlPr>
                            </m:sSubPr>
                            <m:e>
                              <m:r>
                                <a:rPr lang="en-US" i="1">
                                  <a:latin typeface="Cambria Math"/>
                                </a:rPr>
                                <m:t>𝑦</m:t>
                              </m:r>
                            </m:e>
                            <m:sub>
                              <m:r>
                                <a:rPr lang="en-US" i="1">
                                  <a:latin typeface="Cambria Math"/>
                                </a:rPr>
                                <m:t>𝑗</m:t>
                              </m:r>
                            </m:sub>
                          </m:sSub>
                          <m:r>
                            <a:rPr lang="ru-RU" i="1">
                              <a:latin typeface="Cambria Math"/>
                            </a:rPr>
                            <m:t>|</m:t>
                          </m:r>
                          <m:sSub>
                            <m:sSubPr>
                              <m:ctrlPr>
                                <a:rPr lang="ru-RU" i="1">
                                  <a:latin typeface="Cambria Math"/>
                                </a:rPr>
                              </m:ctrlPr>
                            </m:sSubPr>
                            <m:e>
                              <m:r>
                                <a:rPr lang="en-US" i="1">
                                  <a:latin typeface="Cambria Math"/>
                                </a:rPr>
                                <m:t>𝑥</m:t>
                              </m:r>
                            </m:e>
                            <m:sub>
                              <m:r>
                                <a:rPr lang="en-US" i="1">
                                  <a:latin typeface="Cambria Math"/>
                                </a:rPr>
                                <m:t>𝑖</m:t>
                              </m:r>
                            </m:sub>
                          </m:sSub>
                        </m:e>
                      </m:d>
                    </m:oMath>
                  </m:oMathPara>
                </a14:m>
                <a:endParaRPr lang="ru-RU" i="1" dirty="0">
                  <a:latin typeface="Times New Roman" panose="02020603050405020304" pitchFamily="18" charset="0"/>
                  <a:cs typeface="Times New Roman" panose="02020603050405020304" pitchFamily="18" charset="0"/>
                </a:endParaRPr>
              </a:p>
            </p:txBody>
          </p:sp>
        </mc:Choice>
        <mc:Fallback xmlns="">
          <p:sp>
            <p:nvSpPr>
              <p:cNvPr id="74" name="Прямоугольник 73"/>
              <p:cNvSpPr>
                <a:spLocks noRot="1" noChangeAspect="1" noMove="1" noResize="1" noEditPoints="1" noAdjustHandles="1" noChangeArrowheads="1" noChangeShapeType="1" noTextEdit="1"/>
              </p:cNvSpPr>
              <p:nvPr/>
            </p:nvSpPr>
            <p:spPr>
              <a:xfrm>
                <a:off x="3540535" y="5158591"/>
                <a:ext cx="1016496" cy="537171"/>
              </a:xfrm>
              <a:prstGeom prst="rect">
                <a:avLst/>
              </a:prstGeom>
              <a:blipFill rotWithShape="1">
                <a:blip r:embed="rId5"/>
                <a:stretch>
                  <a:fillRect/>
                </a:stretch>
              </a:blipFill>
              <a:ln w="15875">
                <a:solidFill>
                  <a:schemeClr val="tx1"/>
                </a:solidFill>
              </a:ln>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75" name="Прямоугольник 74"/>
              <p:cNvSpPr/>
              <p:nvPr/>
            </p:nvSpPr>
            <p:spPr>
              <a:xfrm>
                <a:off x="4756287" y="5158591"/>
                <a:ext cx="1016496" cy="531460"/>
              </a:xfrm>
              <a:prstGeom prst="rect">
                <a:avLst/>
              </a:prstGeom>
              <a:solidFill>
                <a:schemeClr val="bg1">
                  <a:alpha val="50000"/>
                </a:schemeClr>
              </a:solidFill>
              <a:ln w="15875">
                <a:solidFill>
                  <a:schemeClr val="tx1"/>
                </a:solidFill>
              </a:ln>
            </p:spPr>
            <p:txBody>
              <a:bodyPr wrap="square" tIns="144000" bIns="108000">
                <a:spAutoFit/>
              </a:bodyPr>
              <a:lstStyle/>
              <a:p>
                <a:pPr/>
                <a14:m>
                  <m:oMathPara xmlns:m="http://schemas.openxmlformats.org/officeDocument/2006/math">
                    <m:oMathParaPr>
                      <m:jc m:val="centerGroup"/>
                    </m:oMathParaPr>
                    <m:oMath xmlns:m="http://schemas.openxmlformats.org/officeDocument/2006/math">
                      <m:r>
                        <a:rPr lang="ru-RU" i="1">
                          <a:latin typeface="Cambria Math"/>
                        </a:rPr>
                        <m:t>𝐼</m:t>
                      </m:r>
                      <m:d>
                        <m:dPr>
                          <m:ctrlPr>
                            <a:rPr lang="ru-RU" i="1">
                              <a:latin typeface="Cambria Math"/>
                            </a:rPr>
                          </m:ctrlPr>
                        </m:dPr>
                        <m:e>
                          <m:r>
                            <a:rPr lang="ru-RU" i="1">
                              <a:latin typeface="Cambria Math"/>
                            </a:rPr>
                            <m:t>𝑋</m:t>
                          </m:r>
                          <m:r>
                            <a:rPr lang="ru-RU" i="1">
                              <a:latin typeface="Cambria Math"/>
                            </a:rPr>
                            <m:t>,</m:t>
                          </m:r>
                          <m:r>
                            <a:rPr lang="ru-RU" i="1">
                              <a:latin typeface="Cambria Math"/>
                            </a:rPr>
                            <m:t>𝑌</m:t>
                          </m:r>
                        </m:e>
                      </m:d>
                    </m:oMath>
                  </m:oMathPara>
                </a14:m>
                <a:endParaRPr lang="ru-RU" i="1" dirty="0">
                  <a:latin typeface="Times New Roman" panose="02020603050405020304" pitchFamily="18" charset="0"/>
                  <a:cs typeface="Times New Roman" panose="02020603050405020304" pitchFamily="18" charset="0"/>
                </a:endParaRPr>
              </a:p>
            </p:txBody>
          </p:sp>
        </mc:Choice>
        <mc:Fallback xmlns="">
          <p:sp>
            <p:nvSpPr>
              <p:cNvPr id="75" name="Прямоугольник 74"/>
              <p:cNvSpPr>
                <a:spLocks noRot="1" noChangeAspect="1" noMove="1" noResize="1" noEditPoints="1" noAdjustHandles="1" noChangeArrowheads="1" noChangeShapeType="1" noTextEdit="1"/>
              </p:cNvSpPr>
              <p:nvPr/>
            </p:nvSpPr>
            <p:spPr>
              <a:xfrm>
                <a:off x="4756287" y="5158591"/>
                <a:ext cx="1016496" cy="531460"/>
              </a:xfrm>
              <a:prstGeom prst="rect">
                <a:avLst/>
              </a:prstGeom>
              <a:blipFill rotWithShape="1">
                <a:blip r:embed="rId6"/>
                <a:stretch>
                  <a:fillRect/>
                </a:stretch>
              </a:blipFill>
              <a:ln w="15875">
                <a:solidFill>
                  <a:schemeClr val="tx1"/>
                </a:solidFill>
              </a:ln>
            </p:spPr>
            <p:txBody>
              <a:bodyPr/>
              <a:lstStyle/>
              <a:p>
                <a:r>
                  <a:rPr lang="uk-UA">
                    <a:noFill/>
                  </a:rPr>
                  <a:t> </a:t>
                </a:r>
              </a:p>
            </p:txBody>
          </p:sp>
        </mc:Fallback>
      </mc:AlternateContent>
      <p:cxnSp>
        <p:nvCxnSpPr>
          <p:cNvPr id="78" name="Прямая соединительная линия 77"/>
          <p:cNvCxnSpPr/>
          <p:nvPr/>
        </p:nvCxnSpPr>
        <p:spPr>
          <a:xfrm>
            <a:off x="2780234" y="4725144"/>
            <a:ext cx="0" cy="704453"/>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6668666" y="4725144"/>
            <a:ext cx="0" cy="699177"/>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83" name="Овал 82"/>
          <p:cNvSpPr>
            <a:spLocks noChangeAspect="1"/>
          </p:cNvSpPr>
          <p:nvPr/>
        </p:nvSpPr>
        <p:spPr>
          <a:xfrm>
            <a:off x="3976783" y="5769176"/>
            <a:ext cx="144000" cy="144000"/>
          </a:xfrm>
          <a:prstGeom prst="ellipse">
            <a:avLst/>
          </a:prstGeom>
          <a:gradFill flip="none" rotWithShape="1">
            <a:gsLst>
              <a:gs pos="0">
                <a:schemeClr val="bg1"/>
              </a:gs>
              <a:gs pos="100000">
                <a:schemeClr val="bg1">
                  <a:alpha val="0"/>
                </a:schemeClr>
              </a:gs>
            </a:gsLst>
            <a:path path="circle">
              <a:fillToRect l="50000" t="50000" r="50000" b="50000"/>
            </a:path>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84" name="Прямая соединительная линия 83"/>
          <p:cNvCxnSpPr/>
          <p:nvPr/>
        </p:nvCxnSpPr>
        <p:spPr>
          <a:xfrm>
            <a:off x="4048783" y="5690051"/>
            <a:ext cx="0" cy="459272"/>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85" name="Овал 84"/>
          <p:cNvSpPr>
            <a:spLocks noChangeAspect="1"/>
          </p:cNvSpPr>
          <p:nvPr/>
        </p:nvSpPr>
        <p:spPr>
          <a:xfrm>
            <a:off x="5192535" y="5769176"/>
            <a:ext cx="144000" cy="144000"/>
          </a:xfrm>
          <a:prstGeom prst="ellipse">
            <a:avLst/>
          </a:prstGeom>
          <a:gradFill flip="none" rotWithShape="1">
            <a:gsLst>
              <a:gs pos="0">
                <a:schemeClr val="bg1"/>
              </a:gs>
              <a:gs pos="100000">
                <a:schemeClr val="bg1">
                  <a:alpha val="0"/>
                </a:schemeClr>
              </a:gs>
            </a:gsLst>
            <a:path path="circle">
              <a:fillToRect l="50000" t="50000" r="50000" b="50000"/>
            </a:path>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86" name="Прямая соединительная линия 85"/>
          <p:cNvCxnSpPr/>
          <p:nvPr/>
        </p:nvCxnSpPr>
        <p:spPr>
          <a:xfrm>
            <a:off x="5264535" y="5690051"/>
            <a:ext cx="0" cy="459272"/>
          </a:xfrm>
          <a:prstGeom prst="line">
            <a:avLst/>
          </a:prstGeom>
          <a:ln w="15875">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p:cNvSpPr txBox="1"/>
              <p:nvPr/>
            </p:nvSpPr>
            <p:spPr>
              <a:xfrm>
                <a:off x="2627784" y="6154922"/>
                <a:ext cx="4128616" cy="534414"/>
              </a:xfrm>
              <a:prstGeom prst="rect">
                <a:avLst/>
              </a:prstGeom>
              <a:solidFill>
                <a:schemeClr val="bg1">
                  <a:alpha val="50000"/>
                </a:schemeClr>
              </a:solidFill>
              <a:ln w="15875">
                <a:solidFill>
                  <a:schemeClr val="tx1"/>
                </a:solidFill>
                <a:prstDash val="solid"/>
              </a:ln>
            </p:spPr>
            <p:txBody>
              <a:bodyPr wrap="square" lIns="36000" tIns="108000" rIns="36000" bIns="108000" rtlCol="0">
                <a:spAutoFit/>
              </a:bodyPr>
              <a:lstStyle/>
              <a:p>
                <a:pPr algn="ctr"/>
                <a:r>
                  <a:rPr lang="uk-UA" dirty="0" smtClean="0">
                    <a:latin typeface="Times New Roman" panose="02020603050405020304" pitchFamily="18" charset="0"/>
                    <a:cs typeface="Times New Roman" panose="02020603050405020304" pitchFamily="18" charset="0"/>
                  </a:rPr>
                  <a:t>Пропускна здатність</a:t>
                </a:r>
                <a14:m>
                  <m:oMath xmlns:m="http://schemas.openxmlformats.org/officeDocument/2006/math">
                    <m:r>
                      <a:rPr lang="uk-UA" b="0" i="0" smtClean="0">
                        <a:latin typeface="Cambria Math"/>
                      </a:rPr>
                      <m:t> </m:t>
                    </m:r>
                    <m:sSub>
                      <m:sSubPr>
                        <m:ctrlPr>
                          <a:rPr lang="ru-RU" i="1">
                            <a:latin typeface="Cambria Math"/>
                          </a:rPr>
                        </m:ctrlPr>
                      </m:sSubPr>
                      <m:e>
                        <m:r>
                          <a:rPr lang="en-US" i="1">
                            <a:latin typeface="Cambria Math"/>
                          </a:rPr>
                          <m:t>𝑚𝑎𝑥</m:t>
                        </m:r>
                      </m:e>
                      <m:sub>
                        <m:r>
                          <a:rPr lang="en-US" i="1">
                            <a:latin typeface="Cambria Math"/>
                          </a:rPr>
                          <m:t>𝑃</m:t>
                        </m:r>
                        <m:d>
                          <m:dPr>
                            <m:ctrlPr>
                              <a:rPr lang="ru-RU" i="1">
                                <a:latin typeface="Cambria Math"/>
                              </a:rPr>
                            </m:ctrlPr>
                          </m:dPr>
                          <m:e>
                            <m:r>
                              <a:rPr lang="en-US" i="1">
                                <a:latin typeface="Cambria Math"/>
                              </a:rPr>
                              <m:t>𝑋</m:t>
                            </m:r>
                          </m:e>
                        </m:d>
                      </m:sub>
                    </m:sSub>
                    <m:d>
                      <m:dPr>
                        <m:ctrlPr>
                          <a:rPr lang="ru-RU" i="1">
                            <a:latin typeface="Cambria Math"/>
                          </a:rPr>
                        </m:ctrlPr>
                      </m:dPr>
                      <m:e>
                        <m:r>
                          <a:rPr lang="ru-RU" i="1">
                            <a:latin typeface="Cambria Math"/>
                          </a:rPr>
                          <m:t>𝐼</m:t>
                        </m:r>
                        <m:d>
                          <m:dPr>
                            <m:ctrlPr>
                              <a:rPr lang="ru-RU" i="1">
                                <a:latin typeface="Cambria Math"/>
                              </a:rPr>
                            </m:ctrlPr>
                          </m:dPr>
                          <m:e>
                            <m:r>
                              <a:rPr lang="ru-RU" i="1">
                                <a:latin typeface="Cambria Math"/>
                              </a:rPr>
                              <m:t>𝑋</m:t>
                            </m:r>
                            <m:r>
                              <a:rPr lang="ru-RU" i="1">
                                <a:latin typeface="Cambria Math"/>
                              </a:rPr>
                              <m:t>,</m:t>
                            </m:r>
                            <m:r>
                              <a:rPr lang="ru-RU" i="1">
                                <a:latin typeface="Cambria Math"/>
                              </a:rPr>
                              <m:t>𝑌</m:t>
                            </m:r>
                          </m:e>
                        </m:d>
                      </m:e>
                    </m:d>
                  </m:oMath>
                </a14:m>
                <a:endParaRPr lang="uk-UA" i="1" dirty="0">
                  <a:latin typeface="Times New Roman" panose="02020603050405020304" pitchFamily="18" charset="0"/>
                  <a:cs typeface="Times New Roman" panose="02020603050405020304" pitchFamily="18"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2627784" y="6154922"/>
                <a:ext cx="4128616" cy="534414"/>
              </a:xfrm>
              <a:prstGeom prst="rect">
                <a:avLst/>
              </a:prstGeom>
              <a:blipFill rotWithShape="1">
                <a:blip r:embed="rId7"/>
                <a:stretch>
                  <a:fillRect/>
                </a:stretch>
              </a:blipFill>
              <a:ln w="15875">
                <a:solidFill>
                  <a:schemeClr val="tx1"/>
                </a:solidFill>
                <a:prstDash val="solid"/>
              </a:ln>
            </p:spPr>
            <p:txBody>
              <a:bodyPr/>
              <a:lstStyle/>
              <a:p>
                <a:r>
                  <a:rPr lang="uk-UA">
                    <a:noFill/>
                  </a:rPr>
                  <a:t> </a:t>
                </a:r>
              </a:p>
            </p:txBody>
          </p:sp>
        </mc:Fallback>
      </mc:AlternateContent>
      <p:grpSp>
        <p:nvGrpSpPr>
          <p:cNvPr id="15" name="Группа 14"/>
          <p:cNvGrpSpPr/>
          <p:nvPr/>
        </p:nvGrpSpPr>
        <p:grpSpPr>
          <a:xfrm>
            <a:off x="539520" y="3506199"/>
            <a:ext cx="1944248" cy="2915930"/>
            <a:chOff x="539520" y="3506199"/>
            <a:chExt cx="1944248" cy="2915930"/>
          </a:xfrm>
        </p:grpSpPr>
        <p:cxnSp>
          <p:nvCxnSpPr>
            <p:cNvPr id="89" name="Прямая соединительная линия 88"/>
            <p:cNvCxnSpPr/>
            <p:nvPr/>
          </p:nvCxnSpPr>
          <p:spPr>
            <a:xfrm flipV="1">
              <a:off x="539520" y="3506199"/>
              <a:ext cx="0" cy="291593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539520" y="6422129"/>
              <a:ext cx="194424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 name="Группа 91"/>
          <p:cNvGrpSpPr/>
          <p:nvPr/>
        </p:nvGrpSpPr>
        <p:grpSpPr>
          <a:xfrm flipH="1">
            <a:off x="6876256" y="3506199"/>
            <a:ext cx="1872208" cy="2915930"/>
            <a:chOff x="539520" y="3506199"/>
            <a:chExt cx="1944248" cy="2915930"/>
          </a:xfrm>
        </p:grpSpPr>
        <p:cxnSp>
          <p:nvCxnSpPr>
            <p:cNvPr id="93" name="Прямая соединительная линия 92"/>
            <p:cNvCxnSpPr/>
            <p:nvPr/>
          </p:nvCxnSpPr>
          <p:spPr>
            <a:xfrm flipV="1">
              <a:off x="539520" y="3506199"/>
              <a:ext cx="0" cy="291593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a:off x="539520" y="6422129"/>
              <a:ext cx="194424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4467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a:solidFill>
                  <a:schemeClr val="bg2">
                    <a:lumMod val="25000"/>
                  </a:schemeClr>
                </a:solidFill>
                <a:latin typeface="Bookman Old Style" panose="02050604050505020204" pitchFamily="18" charset="0"/>
              </a:rPr>
              <a:t>Оптичний </a:t>
            </a:r>
            <a:r>
              <a:rPr lang="uk-UA" sz="2200" dirty="0" smtClean="0">
                <a:solidFill>
                  <a:schemeClr val="bg2">
                    <a:lumMod val="25000"/>
                  </a:schemeClr>
                </a:solidFill>
                <a:latin typeface="Bookman Old Style" panose="02050604050505020204" pitchFamily="18" charset="0"/>
              </a:rPr>
              <a:t>запис на монокристалічну підкладку</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07</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mc:AlternateContent xmlns:mc="http://schemas.openxmlformats.org/markup-compatibility/2006" xmlns:a14="http://schemas.microsoft.com/office/drawing/2010/main">
        <mc:Choice Requires="a14">
          <p:sp>
            <p:nvSpPr>
              <p:cNvPr id="49" name="Прямоугольник 48"/>
              <p:cNvSpPr/>
              <p:nvPr/>
            </p:nvSpPr>
            <p:spPr>
              <a:xfrm>
                <a:off x="101599" y="1131691"/>
                <a:ext cx="5710809" cy="428767"/>
              </a:xfrm>
              <a:prstGeom prst="rect">
                <a:avLst/>
              </a:prstGeom>
            </p:spPr>
            <p:txBody>
              <a:bodyPr wrap="square" bIns="36000">
                <a:spAutoFit/>
              </a:bodyPr>
              <a:lstStyle/>
              <a:p>
                <a:pPr>
                  <a:lnSpc>
                    <a:spcPct val="125000"/>
                  </a:lnSpc>
                </a:pPr>
                <a14:m>
                  <m:oMathPara xmlns:m="http://schemas.openxmlformats.org/officeDocument/2006/math">
                    <m:oMathParaPr>
                      <m:jc m:val="centerGroup"/>
                    </m:oMathParaPr>
                    <m:oMath xmlns:m="http://schemas.openxmlformats.org/officeDocument/2006/math">
                      <m:r>
                        <a:rPr lang="uk-UA" b="0" i="1" smtClean="0">
                          <a:solidFill>
                            <a:schemeClr val="accent2">
                              <a:lumMod val="50000"/>
                            </a:schemeClr>
                          </a:solidFill>
                          <a:latin typeface="Cambria Math"/>
                        </a:rPr>
                        <m:t>О</m:t>
                      </m:r>
                      <m:r>
                        <a:rPr lang="uk-UA" i="1" smtClean="0">
                          <a:solidFill>
                            <a:schemeClr val="accent2">
                              <a:lumMod val="50000"/>
                            </a:schemeClr>
                          </a:solidFill>
                          <a:latin typeface="Cambria Math"/>
                        </a:rPr>
                        <m:t>птична схема</m:t>
                      </m:r>
                      <m:r>
                        <a:rPr lang="uk-UA" b="0" i="1" smtClean="0">
                          <a:solidFill>
                            <a:schemeClr val="accent2">
                              <a:lumMod val="50000"/>
                            </a:schemeClr>
                          </a:solidFill>
                          <a:latin typeface="Cambria Math"/>
                        </a:rPr>
                        <m:t> запису на сапфірову підкладку</m:t>
                      </m:r>
                    </m:oMath>
                  </m:oMathPara>
                </a14:m>
                <a:endParaRPr lang="uk-UA" dirty="0">
                  <a:solidFill>
                    <a:schemeClr val="accent2">
                      <a:lumMod val="50000"/>
                    </a:schemeClr>
                  </a:solidFill>
                  <a:latin typeface="Bookman Old Style" panose="02050604050505020204" pitchFamily="18" charset="0"/>
                  <a:cs typeface="Times New Roman" panose="02020603050405020304" pitchFamily="18" charset="0"/>
                </a:endParaRPr>
              </a:p>
            </p:txBody>
          </p:sp>
        </mc:Choice>
        <mc:Fallback xmlns="">
          <p:sp>
            <p:nvSpPr>
              <p:cNvPr id="49" name="Прямоугольник 48"/>
              <p:cNvSpPr>
                <a:spLocks noRot="1" noChangeAspect="1" noMove="1" noResize="1" noEditPoints="1" noAdjustHandles="1" noChangeArrowheads="1" noChangeShapeType="1" noTextEdit="1"/>
              </p:cNvSpPr>
              <p:nvPr/>
            </p:nvSpPr>
            <p:spPr>
              <a:xfrm>
                <a:off x="101599" y="1131691"/>
                <a:ext cx="5710809" cy="428767"/>
              </a:xfrm>
              <a:prstGeom prst="rect">
                <a:avLst/>
              </a:prstGeom>
              <a:blipFill rotWithShape="1">
                <a:blip r:embed="rId3"/>
                <a:stretch>
                  <a:fillRect b="-7143"/>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54" name="Прямоугольник 53"/>
              <p:cNvSpPr/>
              <p:nvPr/>
            </p:nvSpPr>
            <p:spPr>
              <a:xfrm>
                <a:off x="5902771" y="1128025"/>
                <a:ext cx="3155902" cy="428767"/>
              </a:xfrm>
              <a:prstGeom prst="rect">
                <a:avLst/>
              </a:prstGeom>
            </p:spPr>
            <p:txBody>
              <a:bodyPr wrap="square" bIns="36000">
                <a:spAutoFit/>
              </a:bodyPr>
              <a:lstStyle/>
              <a:p>
                <a:pPr>
                  <a:lnSpc>
                    <a:spcPct val="125000"/>
                  </a:lnSpc>
                </a:pPr>
                <a14:m>
                  <m:oMathPara xmlns:m="http://schemas.openxmlformats.org/officeDocument/2006/math">
                    <m:oMathParaPr>
                      <m:jc m:val="centerGroup"/>
                    </m:oMathParaPr>
                    <m:oMath xmlns:m="http://schemas.openxmlformats.org/officeDocument/2006/math">
                      <m:r>
                        <a:rPr lang="uk-UA" b="0" i="1" smtClean="0">
                          <a:solidFill>
                            <a:schemeClr val="accent2">
                              <a:lumMod val="50000"/>
                            </a:schemeClr>
                          </a:solidFill>
                          <a:latin typeface="Cambria Math"/>
                        </a:rPr>
                        <m:t>Р</m:t>
                      </m:r>
                      <m:r>
                        <a:rPr lang="ru-RU" i="1">
                          <a:solidFill>
                            <a:schemeClr val="accent2">
                              <a:lumMod val="50000"/>
                            </a:schemeClr>
                          </a:solidFill>
                          <a:latin typeface="Cambria Math"/>
                        </a:rPr>
                        <m:t>озповсюдження променя</m:t>
                      </m:r>
                    </m:oMath>
                  </m:oMathPara>
                </a14:m>
                <a:endParaRPr lang="uk-UA" dirty="0">
                  <a:solidFill>
                    <a:schemeClr val="accent2">
                      <a:lumMod val="50000"/>
                    </a:schemeClr>
                  </a:solidFill>
                  <a:latin typeface="Bookman Old Style" panose="02050604050505020204" pitchFamily="18" charset="0"/>
                  <a:cs typeface="Times New Roman" panose="02020603050405020304" pitchFamily="18" charset="0"/>
                </a:endParaRPr>
              </a:p>
            </p:txBody>
          </p:sp>
        </mc:Choice>
        <mc:Fallback xmlns="">
          <p:sp>
            <p:nvSpPr>
              <p:cNvPr id="54" name="Прямоугольник 53"/>
              <p:cNvSpPr>
                <a:spLocks noRot="1" noChangeAspect="1" noMove="1" noResize="1" noEditPoints="1" noAdjustHandles="1" noChangeArrowheads="1" noChangeShapeType="1" noTextEdit="1"/>
              </p:cNvSpPr>
              <p:nvPr/>
            </p:nvSpPr>
            <p:spPr>
              <a:xfrm>
                <a:off x="5902771" y="1128025"/>
                <a:ext cx="3155902" cy="428767"/>
              </a:xfrm>
              <a:prstGeom prst="rect">
                <a:avLst/>
              </a:prstGeom>
              <a:blipFill rotWithShape="1">
                <a:blip r:embed="rId4"/>
                <a:stretch>
                  <a:fillRect b="-1429"/>
                </a:stretch>
              </a:blipFill>
            </p:spPr>
            <p:txBody>
              <a:bodyPr/>
              <a:lstStyle/>
              <a:p>
                <a:r>
                  <a:rPr lang="uk-UA">
                    <a:noFill/>
                  </a:rPr>
                  <a:t> </a:t>
                </a:r>
              </a:p>
            </p:txBody>
          </p:sp>
        </mc:Fallback>
      </mc:AlternateContent>
      <p:sp>
        <p:nvSpPr>
          <p:cNvPr id="55" name="TextBox 54"/>
          <p:cNvSpPr txBox="1"/>
          <p:nvPr/>
        </p:nvSpPr>
        <p:spPr>
          <a:xfrm>
            <a:off x="5902771" y="3770112"/>
            <a:ext cx="3133725" cy="1603104"/>
          </a:xfrm>
          <a:prstGeom prst="rect">
            <a:avLst/>
          </a:prstGeom>
          <a:solidFill>
            <a:schemeClr val="bg1"/>
          </a:solidFill>
          <a:ln w="9525">
            <a:solidFill>
              <a:schemeClr val="tx1"/>
            </a:solidFill>
            <a:prstDash val="solid"/>
          </a:ln>
        </p:spPr>
        <p:txBody>
          <a:bodyPr wrap="square" lIns="144000" tIns="108000" rIns="36000" bIns="108000" rtlCol="0">
            <a:spAutoFit/>
          </a:bodyPr>
          <a:lstStyle/>
          <a:p>
            <a:pPr marL="177800" indent="-177800">
              <a:lnSpc>
                <a:spcPct val="125000"/>
              </a:lnSpc>
            </a:pPr>
            <a:r>
              <a:rPr lang="uk-UA" dirty="0" smtClean="0">
                <a:solidFill>
                  <a:schemeClr val="bg2">
                    <a:lumMod val="10000"/>
                  </a:schemeClr>
                </a:solidFill>
                <a:latin typeface="Times New Roman" panose="02020603050405020304" pitchFamily="18" charset="0"/>
                <a:cs typeface="Times New Roman" panose="02020603050405020304" pitchFamily="18" charset="0"/>
              </a:rPr>
              <a:t>● наближення </a:t>
            </a:r>
            <a:r>
              <a:rPr lang="uk-UA" dirty="0" err="1" smtClean="0">
                <a:solidFill>
                  <a:schemeClr val="bg2">
                    <a:lumMod val="10000"/>
                  </a:schemeClr>
                </a:solidFill>
                <a:latin typeface="Times New Roman" panose="02020603050405020304" pitchFamily="18" charset="0"/>
                <a:cs typeface="Times New Roman" panose="02020603050405020304" pitchFamily="18" charset="0"/>
              </a:rPr>
              <a:t>Дебая</a:t>
            </a:r>
            <a:r>
              <a:rPr lang="uk-UA" dirty="0" smtClean="0">
                <a:solidFill>
                  <a:schemeClr val="bg2">
                    <a:lumMod val="10000"/>
                  </a:schemeClr>
                </a:solidFill>
                <a:latin typeface="Times New Roman" panose="02020603050405020304" pitchFamily="18" charset="0"/>
                <a:cs typeface="Times New Roman" panose="02020603050405020304" pitchFamily="18" charset="0"/>
              </a:rPr>
              <a:t> до </a:t>
            </a:r>
            <a:r>
              <a:rPr lang="uk-UA" dirty="0" err="1" smtClean="0">
                <a:solidFill>
                  <a:schemeClr val="bg2">
                    <a:lumMod val="10000"/>
                  </a:schemeClr>
                </a:solidFill>
                <a:latin typeface="Times New Roman" panose="02020603050405020304" pitchFamily="18" charset="0"/>
                <a:cs typeface="Times New Roman" panose="02020603050405020304" pitchFamily="18" charset="0"/>
              </a:rPr>
              <a:t>век-торної</a:t>
            </a:r>
            <a:r>
              <a:rPr lang="uk-UA" dirty="0" smtClean="0">
                <a:solidFill>
                  <a:schemeClr val="bg2">
                    <a:lumMod val="10000"/>
                  </a:schemeClr>
                </a:solidFill>
                <a:latin typeface="Times New Roman" panose="02020603050405020304" pitchFamily="18" charset="0"/>
                <a:cs typeface="Times New Roman" panose="02020603050405020304" pitchFamily="18" charset="0"/>
              </a:rPr>
              <a:t> теорії дифракції</a:t>
            </a:r>
          </a:p>
          <a:p>
            <a:pPr marL="177800" indent="-177800">
              <a:lnSpc>
                <a:spcPct val="125000"/>
              </a:lnSpc>
            </a:pPr>
            <a:r>
              <a:rPr lang="uk-UA" dirty="0">
                <a:solidFill>
                  <a:schemeClr val="bg2">
                    <a:lumMod val="10000"/>
                  </a:schemeClr>
                </a:solidFill>
                <a:latin typeface="Times New Roman" panose="02020603050405020304" pitchFamily="18" charset="0"/>
                <a:cs typeface="Times New Roman" panose="02020603050405020304" pitchFamily="18" charset="0"/>
              </a:rPr>
              <a:t>● </a:t>
            </a:r>
            <a:r>
              <a:rPr lang="uk-UA" dirty="0" smtClean="0">
                <a:solidFill>
                  <a:schemeClr val="bg2">
                    <a:lumMod val="10000"/>
                  </a:schemeClr>
                </a:solidFill>
                <a:latin typeface="Times New Roman" panose="02020603050405020304" pitchFamily="18" charset="0"/>
                <a:cs typeface="Times New Roman" panose="02020603050405020304" pitchFamily="18" charset="0"/>
              </a:rPr>
              <a:t>обчисленням </a:t>
            </a:r>
            <a:r>
              <a:rPr lang="uk-UA" dirty="0">
                <a:solidFill>
                  <a:schemeClr val="bg2">
                    <a:lumMod val="10000"/>
                  </a:schemeClr>
                </a:solidFill>
                <a:latin typeface="Times New Roman" panose="02020603050405020304" pitchFamily="18" charset="0"/>
                <a:cs typeface="Times New Roman" panose="02020603050405020304" pitchFamily="18" charset="0"/>
              </a:rPr>
              <a:t>дифракційних інтегралів </a:t>
            </a:r>
            <a:r>
              <a:rPr lang="uk-UA" dirty="0" smtClean="0">
                <a:solidFill>
                  <a:schemeClr val="bg2">
                    <a:lumMod val="10000"/>
                  </a:schemeClr>
                </a:solidFill>
                <a:latin typeface="Times New Roman" panose="02020603050405020304" pitchFamily="18" charset="0"/>
                <a:cs typeface="Times New Roman" panose="02020603050405020304" pitchFamily="18" charset="0"/>
              </a:rPr>
              <a:t> </a:t>
            </a:r>
            <a:endParaRPr lang="uk-UA"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2772" y="1628800"/>
            <a:ext cx="3126930" cy="20162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7" name="Прямоугольник 56"/>
          <p:cNvSpPr/>
          <p:nvPr/>
        </p:nvSpPr>
        <p:spPr>
          <a:xfrm>
            <a:off x="101600" y="5538281"/>
            <a:ext cx="8928102" cy="1131079"/>
          </a:xfrm>
          <a:prstGeom prst="rect">
            <a:avLst/>
          </a:prstGeom>
        </p:spPr>
        <p:txBody>
          <a:bodyPr wrap="square">
            <a:spAutoFit/>
          </a:bodyPr>
          <a:lstStyle/>
          <a:p>
            <a:pPr algn="just">
              <a:lnSpc>
                <a:spcPct val="125000"/>
              </a:lnSpc>
            </a:pPr>
            <a:r>
              <a:rPr lang="uk-UA" dirty="0" smtClean="0">
                <a:solidFill>
                  <a:schemeClr val="accent2">
                    <a:lumMod val="50000"/>
                  </a:schemeClr>
                </a:solidFill>
                <a:latin typeface="Bookman Old Style" panose="02050604050505020204" pitchFamily="18" charset="0"/>
                <a:cs typeface="Times New Roman" panose="02020603050405020304" pitchFamily="18" charset="0"/>
              </a:rPr>
              <a:t>Визначено</a:t>
            </a:r>
            <a:r>
              <a:rPr lang="uk-UA" dirty="0" smtClean="0">
                <a:solidFill>
                  <a:schemeClr val="bg2">
                    <a:lumMod val="10000"/>
                  </a:schemeClr>
                </a:solidFill>
                <a:latin typeface="Bookman Old Style" panose="02050604050505020204" pitchFamily="18" charset="0"/>
                <a:cs typeface="Times New Roman" panose="02020603050405020304" pitchFamily="18" charset="0"/>
              </a:rPr>
              <a:t>, що аберації, що виникають, не можуть бути скомпенсовані звичайними оптичними елементами а тільки елементами чутливими до поляризованого світла, тобто елементами з оптичною анізотропією. </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628800"/>
            <a:ext cx="5615509" cy="37444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635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Визначення параметрів пластинки-компенсатора</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08</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mc:AlternateContent xmlns:mc="http://schemas.openxmlformats.org/markup-compatibility/2006" xmlns:a14="http://schemas.microsoft.com/office/drawing/2010/main">
        <mc:Choice Requires="a14">
          <p:graphicFrame>
            <p:nvGraphicFramePr>
              <p:cNvPr id="3" name="Таблица 2"/>
              <p:cNvGraphicFramePr>
                <a:graphicFrameLocks noGrp="1"/>
              </p:cNvGraphicFramePr>
              <p:nvPr>
                <p:extLst>
                  <p:ext uri="{D42A27DB-BD31-4B8C-83A1-F6EECF244321}">
                    <p14:modId xmlns:p14="http://schemas.microsoft.com/office/powerpoint/2010/main" val="2665887135"/>
                  </p:ext>
                </p:extLst>
              </p:nvPr>
            </p:nvGraphicFramePr>
            <p:xfrm>
              <a:off x="467512" y="1581641"/>
              <a:ext cx="8352960" cy="1982724"/>
            </p:xfrm>
            <a:graphic>
              <a:graphicData uri="http://schemas.openxmlformats.org/drawingml/2006/table">
                <a:tbl>
                  <a:tblPr firstRow="1" firstCol="1" bandRow="1">
                    <a:tableStyleId>{5940675A-B579-460E-94D1-54222C63F5DA}</a:tableStyleId>
                  </a:tblPr>
                  <a:tblGrid>
                    <a:gridCol w="1944248"/>
                    <a:gridCol w="1008112"/>
                    <a:gridCol w="792088"/>
                    <a:gridCol w="864096"/>
                    <a:gridCol w="1526816"/>
                    <a:gridCol w="2217600"/>
                  </a:tblGrid>
                  <a:tr h="0">
                    <a:tc>
                      <a:txBody>
                        <a:bodyPr/>
                        <a:lstStyle/>
                        <a:p>
                          <a:pPr algn="ctr">
                            <a:lnSpc>
                              <a:spcPct val="100000"/>
                            </a:lnSpc>
                            <a:spcAft>
                              <a:spcPts val="0"/>
                            </a:spcAft>
                          </a:pPr>
                          <a:r>
                            <a:rPr lang="uk-UA" sz="1800" b="0" dirty="0">
                              <a:solidFill>
                                <a:schemeClr val="accent2">
                                  <a:lumMod val="50000"/>
                                </a:schemeClr>
                              </a:solidFill>
                              <a:effectLst/>
                              <a:latin typeface="Bookman Old Style" panose="02050604050505020204" pitchFamily="18" charset="0"/>
                            </a:rPr>
                            <a:t>Формат диску</a:t>
                          </a:r>
                          <a:endParaRPr lang="uk-UA" sz="1800" b="0" dirty="0">
                            <a:solidFill>
                              <a:schemeClr val="accent2">
                                <a:lumMod val="50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00000"/>
                            </a:lnSpc>
                            <a:spcAft>
                              <a:spcPts val="0"/>
                            </a:spcAft>
                          </a:pPr>
                          <a14:m>
                            <m:oMath xmlns:m="http://schemas.openxmlformats.org/officeDocument/2006/math">
                              <m:r>
                                <a:rPr lang="uk-UA" sz="1800" b="0" i="1" smtClean="0">
                                  <a:solidFill>
                                    <a:schemeClr val="accent2">
                                      <a:lumMod val="50000"/>
                                    </a:schemeClr>
                                  </a:solidFill>
                                  <a:effectLst/>
                                  <a:latin typeface="Cambria Math"/>
                                </a:rPr>
                                <m:t>𝜆</m:t>
                              </m:r>
                            </m:oMath>
                          </a14:m>
                          <a:r>
                            <a:rPr lang="uk-UA" sz="1800" b="0" dirty="0">
                              <a:solidFill>
                                <a:schemeClr val="accent2">
                                  <a:lumMod val="50000"/>
                                </a:schemeClr>
                              </a:solidFill>
                              <a:effectLst/>
                              <a:latin typeface="Bookman Old Style" panose="02050604050505020204" pitchFamily="18" charset="0"/>
                            </a:rPr>
                            <a:t>, нм</a:t>
                          </a:r>
                          <a:endParaRPr lang="uk-UA" sz="1800" b="0" dirty="0">
                            <a:solidFill>
                              <a:schemeClr val="accent2">
                                <a:lumMod val="50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uk-UA" sz="1800" b="0" i="1" smtClean="0">
                                    <a:solidFill>
                                      <a:schemeClr val="accent2">
                                        <a:lumMod val="50000"/>
                                      </a:schemeClr>
                                    </a:solidFill>
                                    <a:effectLst/>
                                    <a:latin typeface="Cambria Math"/>
                                  </a:rPr>
                                  <m:t>𝑁𝐴</m:t>
                                </m:r>
                              </m:oMath>
                            </m:oMathPara>
                          </a14:m>
                          <a:endParaRPr lang="uk-UA" sz="1800" b="0" dirty="0">
                            <a:solidFill>
                              <a:schemeClr val="accent2">
                                <a:lumMod val="50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uk-UA" sz="1800" b="0" i="1" smtClean="0">
                                        <a:solidFill>
                                          <a:schemeClr val="accent2">
                                            <a:lumMod val="50000"/>
                                          </a:schemeClr>
                                        </a:solidFill>
                                        <a:effectLst/>
                                        <a:latin typeface="Cambria Math"/>
                                      </a:rPr>
                                    </m:ctrlPr>
                                  </m:sSubPr>
                                  <m:e>
                                    <m:r>
                                      <a:rPr lang="uk-UA" sz="1800" b="0" i="1">
                                        <a:solidFill>
                                          <a:schemeClr val="accent2">
                                            <a:lumMod val="50000"/>
                                          </a:schemeClr>
                                        </a:solidFill>
                                        <a:effectLst/>
                                        <a:latin typeface="Cambria Math"/>
                                      </a:rPr>
                                      <m:t>𝑛</m:t>
                                    </m:r>
                                  </m:e>
                                  <m:sub>
                                    <m:r>
                                      <a:rPr lang="uk-UA" sz="1800" b="0" i="1">
                                        <a:solidFill>
                                          <a:schemeClr val="accent2">
                                            <a:lumMod val="50000"/>
                                          </a:schemeClr>
                                        </a:solidFill>
                                        <a:effectLst/>
                                        <a:latin typeface="Cambria Math"/>
                                      </a:rPr>
                                      <m:t>0</m:t>
                                    </m:r>
                                  </m:sub>
                                </m:sSub>
                              </m:oMath>
                            </m:oMathPara>
                          </a14:m>
                          <a:endParaRPr lang="uk-UA" sz="1800" b="0">
                            <a:solidFill>
                              <a:schemeClr val="accent2">
                                <a:lumMod val="50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unc>
                                  <m:funcPr>
                                    <m:ctrlPr>
                                      <a:rPr lang="uk-UA" sz="1800" b="0" i="1" smtClean="0">
                                        <a:solidFill>
                                          <a:schemeClr val="accent2">
                                            <a:lumMod val="50000"/>
                                          </a:schemeClr>
                                        </a:solidFill>
                                        <a:effectLst/>
                                        <a:latin typeface="Cambria Math"/>
                                      </a:rPr>
                                    </m:ctrlPr>
                                  </m:funcPr>
                                  <m:fName>
                                    <m:limLow>
                                      <m:limLowPr>
                                        <m:ctrlPr>
                                          <a:rPr lang="uk-UA" sz="1800" b="0" i="1">
                                            <a:solidFill>
                                              <a:schemeClr val="accent2">
                                                <a:lumMod val="50000"/>
                                              </a:schemeClr>
                                            </a:solidFill>
                                            <a:effectLst/>
                                            <a:latin typeface="Cambria Math"/>
                                          </a:rPr>
                                        </m:ctrlPr>
                                      </m:limLowPr>
                                      <m:e>
                                        <m:r>
                                          <a:rPr lang="uk-UA" sz="1800" b="0" i="1">
                                            <a:solidFill>
                                              <a:schemeClr val="accent2">
                                                <a:lumMod val="50000"/>
                                              </a:schemeClr>
                                            </a:solidFill>
                                            <a:effectLst/>
                                            <a:latin typeface="Cambria Math"/>
                                          </a:rPr>
                                          <m:t>𝑚𝑎𝑥</m:t>
                                        </m:r>
                                      </m:e>
                                      <m:lim>
                                        <m:r>
                                          <a:rPr lang="uk-UA" sz="1800" b="0" i="1">
                                            <a:solidFill>
                                              <a:schemeClr val="accent2">
                                                <a:lumMod val="50000"/>
                                              </a:schemeClr>
                                            </a:solidFill>
                                            <a:effectLst/>
                                            <a:latin typeface="Cambria Math"/>
                                          </a:rPr>
                                          <m:t>𝜀</m:t>
                                        </m:r>
                                      </m:lim>
                                    </m:limLow>
                                  </m:fName>
                                  <m:e>
                                    <m:d>
                                      <m:dPr>
                                        <m:ctrlPr>
                                          <a:rPr lang="uk-UA" sz="1800" b="0" i="1">
                                            <a:solidFill>
                                              <a:schemeClr val="accent2">
                                                <a:lumMod val="50000"/>
                                              </a:schemeClr>
                                            </a:solidFill>
                                            <a:effectLst/>
                                            <a:latin typeface="Cambria Math"/>
                                          </a:rPr>
                                        </m:ctrlPr>
                                      </m:dPr>
                                      <m:e>
                                        <m:sSub>
                                          <m:sSubPr>
                                            <m:ctrlPr>
                                              <a:rPr lang="uk-UA" sz="1800" b="0" i="1">
                                                <a:solidFill>
                                                  <a:schemeClr val="accent2">
                                                    <a:lumMod val="50000"/>
                                                  </a:schemeClr>
                                                </a:solidFill>
                                                <a:effectLst/>
                                                <a:latin typeface="Cambria Math"/>
                                              </a:rPr>
                                            </m:ctrlPr>
                                          </m:sSubPr>
                                          <m:e>
                                            <m:r>
                                              <a:rPr lang="uk-UA" sz="1800" b="0">
                                                <a:solidFill>
                                                  <a:schemeClr val="accent2">
                                                    <a:lumMod val="50000"/>
                                                  </a:schemeClr>
                                                </a:solidFill>
                                                <a:effectLst/>
                                                <a:latin typeface="Cambria Math"/>
                                              </a:rPr>
                                              <m:t>∆</m:t>
                                            </m:r>
                                            <m:r>
                                              <a:rPr lang="uk-UA" sz="1800" b="0" i="1">
                                                <a:solidFill>
                                                  <a:schemeClr val="accent2">
                                                    <a:lumMod val="50000"/>
                                                  </a:schemeClr>
                                                </a:solidFill>
                                                <a:effectLst/>
                                                <a:latin typeface="Cambria Math"/>
                                              </a:rPr>
                                              <m:t>𝑛</m:t>
                                            </m:r>
                                          </m:e>
                                          <m:sub>
                                            <m:r>
                                              <a:rPr lang="uk-UA" sz="1800" b="0" i="1">
                                                <a:solidFill>
                                                  <a:schemeClr val="accent2">
                                                    <a:lumMod val="50000"/>
                                                  </a:schemeClr>
                                                </a:solidFill>
                                                <a:effectLst/>
                                                <a:latin typeface="Cambria Math"/>
                                              </a:rPr>
                                              <m:t>0</m:t>
                                            </m:r>
                                          </m:sub>
                                        </m:sSub>
                                      </m:e>
                                    </m:d>
                                  </m:e>
                                </m:func>
                              </m:oMath>
                            </m:oMathPara>
                          </a14:m>
                          <a:endParaRPr lang="uk-UA" sz="1800" b="0">
                            <a:solidFill>
                              <a:schemeClr val="accent2">
                                <a:lumMod val="50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00000"/>
                            </a:lnSpc>
                            <a:spcAft>
                              <a:spcPts val="0"/>
                            </a:spcAft>
                          </a:pPr>
                          <a14:m>
                            <m:oMath xmlns:m="http://schemas.openxmlformats.org/officeDocument/2006/math">
                              <m:sSub>
                                <m:sSubPr>
                                  <m:ctrlPr>
                                    <a:rPr lang="uk-UA" sz="1800" b="0" i="1" smtClean="0">
                                      <a:solidFill>
                                        <a:schemeClr val="accent2">
                                          <a:lumMod val="50000"/>
                                        </a:schemeClr>
                                      </a:solidFill>
                                      <a:effectLst/>
                                      <a:latin typeface="Cambria Math"/>
                                    </a:rPr>
                                  </m:ctrlPr>
                                </m:sSubPr>
                                <m:e>
                                  <m:r>
                                    <a:rPr lang="uk-UA" sz="1800" b="0">
                                      <a:solidFill>
                                        <a:schemeClr val="accent2">
                                          <a:lumMod val="50000"/>
                                        </a:schemeClr>
                                      </a:solidFill>
                                      <a:effectLst/>
                                      <a:latin typeface="Cambria Math"/>
                                    </a:rPr>
                                    <m:t>∆</m:t>
                                  </m:r>
                                  <m:r>
                                    <a:rPr lang="uk-UA" sz="1800" b="0" i="1">
                                      <a:solidFill>
                                        <a:schemeClr val="accent2">
                                          <a:lumMod val="50000"/>
                                        </a:schemeClr>
                                      </a:solidFill>
                                      <a:effectLst/>
                                      <a:latin typeface="Cambria Math"/>
                                    </a:rPr>
                                    <m:t>𝑛</m:t>
                                  </m:r>
                                </m:e>
                                <m:sub>
                                  <m:r>
                                    <a:rPr lang="uk-UA" sz="1800" b="0" i="1">
                                      <a:solidFill>
                                        <a:schemeClr val="accent2">
                                          <a:lumMod val="50000"/>
                                        </a:schemeClr>
                                      </a:solidFill>
                                      <a:effectLst/>
                                      <a:latin typeface="Cambria Math"/>
                                    </a:rPr>
                                    <m:t>0</m:t>
                                  </m:r>
                                </m:sub>
                              </m:sSub>
                            </m:oMath>
                          </a14:m>
                          <a:r>
                            <a:rPr lang="uk-UA" sz="1800" b="0" dirty="0">
                              <a:solidFill>
                                <a:schemeClr val="accent2">
                                  <a:lumMod val="50000"/>
                                </a:schemeClr>
                              </a:solidFill>
                              <a:effectLst/>
                              <a:latin typeface="Bookman Old Style" panose="02050604050505020204" pitchFamily="18" charset="0"/>
                            </a:rPr>
                            <a:t> для сапфіру</a:t>
                          </a:r>
                          <a:endParaRPr lang="uk-UA" sz="1800" b="0" dirty="0">
                            <a:solidFill>
                              <a:schemeClr val="accent2">
                                <a:lumMod val="50000"/>
                              </a:schemeClr>
                            </a:solidFill>
                            <a:effectLst/>
                            <a:latin typeface="Bookman Old Style" panose="02050604050505020204" pitchFamily="18" charset="0"/>
                            <a:ea typeface="MS Mincho"/>
                            <a:cs typeface="Times New Roman"/>
                          </a:endParaRPr>
                        </a:p>
                      </a:txBody>
                      <a:tcPr marL="17780" marR="17780" marT="36195" marB="36195" anchor="ctr"/>
                    </a:tc>
                  </a:tr>
                  <a:tr h="0">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CD</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780</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0,45</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1,78</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800" smtClean="0">
                                    <a:solidFill>
                                      <a:schemeClr val="bg2">
                                        <a:lumMod val="25000"/>
                                      </a:schemeClr>
                                    </a:solidFill>
                                    <a:effectLst/>
                                    <a:latin typeface="Cambria Math"/>
                                  </a:rPr>
                                  <m:t>2,5∙</m:t>
                                </m:r>
                                <m:sSup>
                                  <m:sSupPr>
                                    <m:ctrlPr>
                                      <a:rPr lang="uk-UA" sz="1800" i="1">
                                        <a:solidFill>
                                          <a:schemeClr val="bg2">
                                            <a:lumMod val="25000"/>
                                          </a:schemeClr>
                                        </a:solidFill>
                                        <a:effectLst/>
                                        <a:latin typeface="Cambria Math"/>
                                      </a:rPr>
                                    </m:ctrlPr>
                                  </m:sSupPr>
                                  <m:e>
                                    <m:r>
                                      <a:rPr lang="en-US" sz="1800">
                                        <a:solidFill>
                                          <a:schemeClr val="bg2">
                                            <a:lumMod val="25000"/>
                                          </a:schemeClr>
                                        </a:solidFill>
                                        <a:effectLst/>
                                        <a:latin typeface="Cambria Math"/>
                                      </a:rPr>
                                      <m:t>10</m:t>
                                    </m:r>
                                  </m:e>
                                  <m:sup>
                                    <m:r>
                                      <a:rPr lang="en-US" sz="1800">
                                        <a:solidFill>
                                          <a:schemeClr val="bg2">
                                            <a:lumMod val="25000"/>
                                          </a:schemeClr>
                                        </a:solidFill>
                                        <a:effectLst/>
                                        <a:latin typeface="Cambria Math"/>
                                      </a:rPr>
                                      <m:t>−3</m:t>
                                    </m:r>
                                  </m:sup>
                                </m:sSup>
                              </m:oMath>
                            </m:oMathPara>
                          </a14:m>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800" smtClean="0">
                                    <a:solidFill>
                                      <a:schemeClr val="bg2">
                                        <a:lumMod val="25000"/>
                                      </a:schemeClr>
                                    </a:solidFill>
                                    <a:effectLst/>
                                    <a:latin typeface="Cambria Math"/>
                                  </a:rPr>
                                  <m:t>8,0∙</m:t>
                                </m:r>
                                <m:sSup>
                                  <m:sSupPr>
                                    <m:ctrlPr>
                                      <a:rPr lang="uk-UA" sz="1800" i="1">
                                        <a:solidFill>
                                          <a:schemeClr val="bg2">
                                            <a:lumMod val="25000"/>
                                          </a:schemeClr>
                                        </a:solidFill>
                                        <a:effectLst/>
                                        <a:latin typeface="Cambria Math"/>
                                      </a:rPr>
                                    </m:ctrlPr>
                                  </m:sSupPr>
                                  <m:e>
                                    <m:r>
                                      <a:rPr lang="en-US" sz="1800">
                                        <a:solidFill>
                                          <a:schemeClr val="bg2">
                                            <a:lumMod val="25000"/>
                                          </a:schemeClr>
                                        </a:solidFill>
                                        <a:effectLst/>
                                        <a:latin typeface="Cambria Math"/>
                                      </a:rPr>
                                      <m:t>10</m:t>
                                    </m:r>
                                  </m:e>
                                  <m:sup>
                                    <m:r>
                                      <a:rPr lang="en-US" sz="1800">
                                        <a:solidFill>
                                          <a:schemeClr val="bg2">
                                            <a:lumMod val="25000"/>
                                          </a:schemeClr>
                                        </a:solidFill>
                                        <a:effectLst/>
                                        <a:latin typeface="Cambria Math"/>
                                      </a:rPr>
                                      <m:t>−3</m:t>
                                    </m:r>
                                  </m:sup>
                                </m:sSup>
                              </m:oMath>
                            </m:oMathPara>
                          </a14:m>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r>
                  <a:tr h="0">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DVD</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uk-UA" sz="1800">
                              <a:solidFill>
                                <a:schemeClr val="bg2">
                                  <a:lumMod val="25000"/>
                                </a:schemeClr>
                              </a:solidFill>
                              <a:effectLst/>
                              <a:latin typeface="Bookman Old Style" panose="02050604050505020204" pitchFamily="18" charset="0"/>
                            </a:rPr>
                            <a:t>650</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a:solidFill>
                                <a:schemeClr val="bg2">
                                  <a:lumMod val="25000"/>
                                </a:schemeClr>
                              </a:solidFill>
                              <a:effectLst/>
                              <a:latin typeface="Bookman Old Style" panose="02050604050505020204" pitchFamily="18" charset="0"/>
                            </a:rPr>
                            <a:t>0,6</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1,78</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800" smtClean="0">
                                    <a:solidFill>
                                      <a:schemeClr val="bg2">
                                        <a:lumMod val="25000"/>
                                      </a:schemeClr>
                                    </a:solidFill>
                                    <a:effectLst/>
                                    <a:latin typeface="Cambria Math"/>
                                  </a:rPr>
                                  <m:t>2,4∙</m:t>
                                </m:r>
                                <m:sSup>
                                  <m:sSupPr>
                                    <m:ctrlPr>
                                      <a:rPr lang="uk-UA" sz="1800" i="1">
                                        <a:solidFill>
                                          <a:schemeClr val="bg2">
                                            <a:lumMod val="25000"/>
                                          </a:schemeClr>
                                        </a:solidFill>
                                        <a:effectLst/>
                                        <a:latin typeface="Cambria Math"/>
                                      </a:rPr>
                                    </m:ctrlPr>
                                  </m:sSupPr>
                                  <m:e>
                                    <m:r>
                                      <a:rPr lang="en-US" sz="1800">
                                        <a:solidFill>
                                          <a:schemeClr val="bg2">
                                            <a:lumMod val="25000"/>
                                          </a:schemeClr>
                                        </a:solidFill>
                                        <a:effectLst/>
                                        <a:latin typeface="Cambria Math"/>
                                      </a:rPr>
                                      <m:t>10</m:t>
                                    </m:r>
                                  </m:e>
                                  <m:sup>
                                    <m:r>
                                      <a:rPr lang="en-US" sz="1800">
                                        <a:solidFill>
                                          <a:schemeClr val="bg2">
                                            <a:lumMod val="25000"/>
                                          </a:schemeClr>
                                        </a:solidFill>
                                        <a:effectLst/>
                                        <a:latin typeface="Cambria Math"/>
                                      </a:rPr>
                                      <m:t>−3</m:t>
                                    </m:r>
                                  </m:sup>
                                </m:sSup>
                              </m:oMath>
                            </m:oMathPara>
                          </a14:m>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800" smtClean="0">
                                    <a:solidFill>
                                      <a:schemeClr val="bg2">
                                        <a:lumMod val="25000"/>
                                      </a:schemeClr>
                                    </a:solidFill>
                                    <a:effectLst/>
                                    <a:latin typeface="Cambria Math"/>
                                  </a:rPr>
                                  <m:t>8,0∙</m:t>
                                </m:r>
                                <m:sSup>
                                  <m:sSupPr>
                                    <m:ctrlPr>
                                      <a:rPr lang="uk-UA" sz="1800" i="1">
                                        <a:solidFill>
                                          <a:schemeClr val="bg2">
                                            <a:lumMod val="25000"/>
                                          </a:schemeClr>
                                        </a:solidFill>
                                        <a:effectLst/>
                                        <a:latin typeface="Cambria Math"/>
                                      </a:rPr>
                                    </m:ctrlPr>
                                  </m:sSupPr>
                                  <m:e>
                                    <m:r>
                                      <a:rPr lang="en-US" sz="1800">
                                        <a:solidFill>
                                          <a:schemeClr val="bg2">
                                            <a:lumMod val="25000"/>
                                          </a:schemeClr>
                                        </a:solidFill>
                                        <a:effectLst/>
                                        <a:latin typeface="Cambria Math"/>
                                      </a:rPr>
                                      <m:t>10</m:t>
                                    </m:r>
                                  </m:e>
                                  <m:sup>
                                    <m:r>
                                      <a:rPr lang="en-US" sz="1800">
                                        <a:solidFill>
                                          <a:schemeClr val="bg2">
                                            <a:lumMod val="25000"/>
                                          </a:schemeClr>
                                        </a:solidFill>
                                        <a:effectLst/>
                                        <a:latin typeface="Cambria Math"/>
                                      </a:rPr>
                                      <m:t>−3</m:t>
                                    </m:r>
                                  </m:sup>
                                </m:sSup>
                              </m:oMath>
                            </m:oMathPara>
                          </a14:m>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r>
                  <a:tr h="0">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BD</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uk-UA" sz="1800">
                              <a:solidFill>
                                <a:schemeClr val="bg2">
                                  <a:lumMod val="25000"/>
                                </a:schemeClr>
                              </a:solidFill>
                              <a:effectLst/>
                              <a:latin typeface="Bookman Old Style" panose="02050604050505020204" pitchFamily="18" charset="0"/>
                            </a:rPr>
                            <a:t>400</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a:solidFill>
                                <a:schemeClr val="bg2">
                                  <a:lumMod val="25000"/>
                                </a:schemeClr>
                              </a:solidFill>
                              <a:effectLst/>
                              <a:latin typeface="Bookman Old Style" panose="02050604050505020204" pitchFamily="18" charset="0"/>
                            </a:rPr>
                            <a:t>0,85</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a:solidFill>
                                <a:schemeClr val="bg2">
                                  <a:lumMod val="25000"/>
                                </a:schemeClr>
                              </a:solidFill>
                              <a:effectLst/>
                              <a:latin typeface="Bookman Old Style" panose="02050604050505020204" pitchFamily="18" charset="0"/>
                            </a:rPr>
                            <a:t>1,78</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800" smtClean="0">
                                    <a:solidFill>
                                      <a:schemeClr val="bg2">
                                        <a:lumMod val="25000"/>
                                      </a:schemeClr>
                                    </a:solidFill>
                                    <a:effectLst/>
                                    <a:latin typeface="Cambria Math"/>
                                  </a:rPr>
                                  <m:t>2,7∙</m:t>
                                </m:r>
                                <m:sSup>
                                  <m:sSupPr>
                                    <m:ctrlPr>
                                      <a:rPr lang="uk-UA" sz="1800" i="1">
                                        <a:solidFill>
                                          <a:schemeClr val="bg2">
                                            <a:lumMod val="25000"/>
                                          </a:schemeClr>
                                        </a:solidFill>
                                        <a:effectLst/>
                                        <a:latin typeface="Cambria Math"/>
                                      </a:rPr>
                                    </m:ctrlPr>
                                  </m:sSupPr>
                                  <m:e>
                                    <m:r>
                                      <a:rPr lang="en-US" sz="1800">
                                        <a:solidFill>
                                          <a:schemeClr val="bg2">
                                            <a:lumMod val="25000"/>
                                          </a:schemeClr>
                                        </a:solidFill>
                                        <a:effectLst/>
                                        <a:latin typeface="Cambria Math"/>
                                      </a:rPr>
                                      <m:t>10</m:t>
                                    </m:r>
                                  </m:e>
                                  <m:sup>
                                    <m:r>
                                      <a:rPr lang="en-US" sz="1800">
                                        <a:solidFill>
                                          <a:schemeClr val="bg2">
                                            <a:lumMod val="25000"/>
                                          </a:schemeClr>
                                        </a:solidFill>
                                        <a:effectLst/>
                                        <a:latin typeface="Cambria Math"/>
                                      </a:rPr>
                                      <m:t>−3</m:t>
                                    </m:r>
                                  </m:sup>
                                </m:sSup>
                              </m:oMath>
                            </m:oMathPara>
                          </a14:m>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800" smtClean="0">
                                    <a:solidFill>
                                      <a:schemeClr val="bg2">
                                        <a:lumMod val="25000"/>
                                      </a:schemeClr>
                                    </a:solidFill>
                                    <a:effectLst/>
                                    <a:latin typeface="Cambria Math"/>
                                  </a:rPr>
                                  <m:t>8,0∙</m:t>
                                </m:r>
                                <m:sSup>
                                  <m:sSupPr>
                                    <m:ctrlPr>
                                      <a:rPr lang="uk-UA" sz="1800" i="1">
                                        <a:solidFill>
                                          <a:schemeClr val="bg2">
                                            <a:lumMod val="25000"/>
                                          </a:schemeClr>
                                        </a:solidFill>
                                        <a:effectLst/>
                                        <a:latin typeface="Cambria Math"/>
                                      </a:rPr>
                                    </m:ctrlPr>
                                  </m:sSupPr>
                                  <m:e>
                                    <m:r>
                                      <a:rPr lang="en-US" sz="1800">
                                        <a:solidFill>
                                          <a:schemeClr val="bg2">
                                            <a:lumMod val="25000"/>
                                          </a:schemeClr>
                                        </a:solidFill>
                                        <a:effectLst/>
                                        <a:latin typeface="Cambria Math"/>
                                      </a:rPr>
                                      <m:t>10</m:t>
                                    </m:r>
                                  </m:e>
                                  <m:sup>
                                    <m:r>
                                      <a:rPr lang="en-US" sz="1800">
                                        <a:solidFill>
                                          <a:schemeClr val="bg2">
                                            <a:lumMod val="25000"/>
                                          </a:schemeClr>
                                        </a:solidFill>
                                        <a:effectLst/>
                                        <a:latin typeface="Cambria Math"/>
                                      </a:rPr>
                                      <m:t>−3</m:t>
                                    </m:r>
                                  </m:sup>
                                </m:sSup>
                              </m:oMath>
                            </m:oMathPara>
                          </a14:m>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r>
                  <a:tr h="0">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CD/DVD/BD</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uk-UA" sz="1800">
                              <a:solidFill>
                                <a:schemeClr val="bg2">
                                  <a:lumMod val="25000"/>
                                </a:schemeClr>
                              </a:solidFill>
                              <a:effectLst/>
                              <a:latin typeface="Bookman Old Style" panose="02050604050505020204" pitchFamily="18" charset="0"/>
                            </a:rPr>
                            <a:t>400</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a:solidFill>
                                <a:schemeClr val="bg2">
                                  <a:lumMod val="25000"/>
                                </a:schemeClr>
                              </a:solidFill>
                              <a:effectLst/>
                              <a:latin typeface="Bookman Old Style" panose="02050604050505020204" pitchFamily="18" charset="0"/>
                            </a:rPr>
                            <a:t>0,26</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a:solidFill>
                                <a:schemeClr val="bg2">
                                  <a:lumMod val="25000"/>
                                </a:schemeClr>
                              </a:solidFill>
                              <a:effectLst/>
                              <a:latin typeface="Bookman Old Style" panose="02050604050505020204" pitchFamily="18" charset="0"/>
                            </a:rPr>
                            <a:t>1,78</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800" smtClean="0">
                                    <a:solidFill>
                                      <a:schemeClr val="bg2">
                                        <a:lumMod val="25000"/>
                                      </a:schemeClr>
                                    </a:solidFill>
                                    <a:effectLst/>
                                    <a:latin typeface="Cambria Math"/>
                                  </a:rPr>
                                  <m:t>3,1∙</m:t>
                                </m:r>
                                <m:sSup>
                                  <m:sSupPr>
                                    <m:ctrlPr>
                                      <a:rPr lang="uk-UA" sz="1800" i="1">
                                        <a:solidFill>
                                          <a:schemeClr val="bg2">
                                            <a:lumMod val="25000"/>
                                          </a:schemeClr>
                                        </a:solidFill>
                                        <a:effectLst/>
                                        <a:latin typeface="Cambria Math"/>
                                      </a:rPr>
                                    </m:ctrlPr>
                                  </m:sSupPr>
                                  <m:e>
                                    <m:r>
                                      <a:rPr lang="en-US" sz="1800">
                                        <a:solidFill>
                                          <a:schemeClr val="bg2">
                                            <a:lumMod val="25000"/>
                                          </a:schemeClr>
                                        </a:solidFill>
                                        <a:effectLst/>
                                        <a:latin typeface="Cambria Math"/>
                                      </a:rPr>
                                      <m:t>10</m:t>
                                    </m:r>
                                  </m:e>
                                  <m:sup>
                                    <m:r>
                                      <a:rPr lang="en-US" sz="1800">
                                        <a:solidFill>
                                          <a:schemeClr val="bg2">
                                            <a:lumMod val="25000"/>
                                          </a:schemeClr>
                                        </a:solidFill>
                                        <a:effectLst/>
                                        <a:latin typeface="Cambria Math"/>
                                      </a:rPr>
                                      <m:t>−3</m:t>
                                    </m:r>
                                  </m:sup>
                                </m:sSup>
                              </m:oMath>
                            </m:oMathPara>
                          </a14:m>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800" smtClean="0">
                                    <a:solidFill>
                                      <a:schemeClr val="bg2">
                                        <a:lumMod val="25000"/>
                                      </a:schemeClr>
                                    </a:solidFill>
                                    <a:effectLst/>
                                    <a:latin typeface="Cambria Math"/>
                                  </a:rPr>
                                  <m:t>8,0∙</m:t>
                                </m:r>
                                <m:sSup>
                                  <m:sSupPr>
                                    <m:ctrlPr>
                                      <a:rPr lang="uk-UA" sz="1800" i="1">
                                        <a:solidFill>
                                          <a:schemeClr val="bg2">
                                            <a:lumMod val="25000"/>
                                          </a:schemeClr>
                                        </a:solidFill>
                                        <a:effectLst/>
                                        <a:latin typeface="Cambria Math"/>
                                      </a:rPr>
                                    </m:ctrlPr>
                                  </m:sSupPr>
                                  <m:e>
                                    <m:r>
                                      <a:rPr lang="en-US" sz="1800">
                                        <a:solidFill>
                                          <a:schemeClr val="bg2">
                                            <a:lumMod val="25000"/>
                                          </a:schemeClr>
                                        </a:solidFill>
                                        <a:effectLst/>
                                        <a:latin typeface="Cambria Math"/>
                                      </a:rPr>
                                      <m:t>10</m:t>
                                    </m:r>
                                  </m:e>
                                  <m:sup>
                                    <m:r>
                                      <a:rPr lang="en-US" sz="1800">
                                        <a:solidFill>
                                          <a:schemeClr val="bg2">
                                            <a:lumMod val="25000"/>
                                          </a:schemeClr>
                                        </a:solidFill>
                                        <a:effectLst/>
                                        <a:latin typeface="Cambria Math"/>
                                      </a:rPr>
                                      <m:t>−3</m:t>
                                    </m:r>
                                  </m:sup>
                                </m:sSup>
                              </m:oMath>
                            </m:oMathPara>
                          </a14:m>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r>
                </a:tbl>
              </a:graphicData>
            </a:graphic>
          </p:graphicFrame>
        </mc:Choice>
        <mc:Fallback xmlns="">
          <p:graphicFrame>
            <p:nvGraphicFramePr>
              <p:cNvPr id="3" name="Таблица 2"/>
              <p:cNvGraphicFramePr>
                <a:graphicFrameLocks noGrp="1"/>
              </p:cNvGraphicFramePr>
              <p:nvPr>
                <p:extLst>
                  <p:ext uri="{D42A27DB-BD31-4B8C-83A1-F6EECF244321}">
                    <p14:modId xmlns:p14="http://schemas.microsoft.com/office/powerpoint/2010/main" val="2665887135"/>
                  </p:ext>
                </p:extLst>
              </p:nvPr>
            </p:nvGraphicFramePr>
            <p:xfrm>
              <a:off x="467512" y="1581641"/>
              <a:ext cx="8352960" cy="2098866"/>
            </p:xfrm>
            <a:graphic>
              <a:graphicData uri="http://schemas.openxmlformats.org/drawingml/2006/table">
                <a:tbl>
                  <a:tblPr firstRow="1" firstCol="1" bandRow="1">
                    <a:tableStyleId>{5940675A-B579-460E-94D1-54222C63F5DA}</a:tableStyleId>
                  </a:tblPr>
                  <a:tblGrid>
                    <a:gridCol w="1944248"/>
                    <a:gridCol w="1008112"/>
                    <a:gridCol w="792088"/>
                    <a:gridCol w="864096"/>
                    <a:gridCol w="1526816"/>
                    <a:gridCol w="2217600"/>
                  </a:tblGrid>
                  <a:tr h="431102">
                    <a:tc>
                      <a:txBody>
                        <a:bodyPr/>
                        <a:lstStyle/>
                        <a:p>
                          <a:pPr algn="ctr">
                            <a:lnSpc>
                              <a:spcPct val="100000"/>
                            </a:lnSpc>
                            <a:spcAft>
                              <a:spcPts val="0"/>
                            </a:spcAft>
                          </a:pPr>
                          <a:r>
                            <a:rPr lang="uk-UA" sz="1800" b="0" dirty="0">
                              <a:solidFill>
                                <a:schemeClr val="accent2">
                                  <a:lumMod val="50000"/>
                                </a:schemeClr>
                              </a:solidFill>
                              <a:effectLst/>
                              <a:latin typeface="Bookman Old Style" panose="02050604050505020204" pitchFamily="18" charset="0"/>
                            </a:rPr>
                            <a:t>Формат диску</a:t>
                          </a:r>
                          <a:endParaRPr lang="uk-UA" sz="1800" b="0" dirty="0">
                            <a:solidFill>
                              <a:schemeClr val="accent2">
                                <a:lumMod val="50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endParaRPr lang="uk-UA"/>
                        </a:p>
                      </a:txBody>
                      <a:tcPr marL="17780" marR="17780" marT="36195" marB="36195" anchor="ctr">
                        <a:blipFill rotWithShape="1">
                          <a:blip r:embed="rId3"/>
                          <a:stretch>
                            <a:fillRect l="-193939" r="-536970" b="-405634"/>
                          </a:stretch>
                        </a:blipFill>
                      </a:tcPr>
                    </a:tc>
                    <a:tc>
                      <a:txBody>
                        <a:bodyPr/>
                        <a:lstStyle/>
                        <a:p>
                          <a:endParaRPr lang="uk-UA"/>
                        </a:p>
                      </a:txBody>
                      <a:tcPr marL="17780" marR="17780" marT="36195" marB="36195" anchor="ctr">
                        <a:blipFill rotWithShape="1">
                          <a:blip r:embed="rId3"/>
                          <a:stretch>
                            <a:fillRect l="-373077" r="-581538" b="-405634"/>
                          </a:stretch>
                        </a:blipFill>
                      </a:tcPr>
                    </a:tc>
                    <a:tc>
                      <a:txBody>
                        <a:bodyPr/>
                        <a:lstStyle/>
                        <a:p>
                          <a:endParaRPr lang="uk-UA"/>
                        </a:p>
                      </a:txBody>
                      <a:tcPr marL="17780" marR="17780" marT="36195" marB="36195" anchor="ctr">
                        <a:blipFill rotWithShape="1">
                          <a:blip r:embed="rId3"/>
                          <a:stretch>
                            <a:fillRect l="-433099" r="-432394" b="-405634"/>
                          </a:stretch>
                        </a:blipFill>
                      </a:tcPr>
                    </a:tc>
                    <a:tc>
                      <a:txBody>
                        <a:bodyPr/>
                        <a:lstStyle/>
                        <a:p>
                          <a:endParaRPr lang="uk-UA"/>
                        </a:p>
                      </a:txBody>
                      <a:tcPr marL="17780" marR="17780" marT="36195" marB="36195" anchor="ctr">
                        <a:blipFill rotWithShape="1">
                          <a:blip r:embed="rId3"/>
                          <a:stretch>
                            <a:fillRect l="-302800" r="-145600" b="-405634"/>
                          </a:stretch>
                        </a:blipFill>
                      </a:tcPr>
                    </a:tc>
                    <a:tc>
                      <a:txBody>
                        <a:bodyPr/>
                        <a:lstStyle/>
                        <a:p>
                          <a:endParaRPr lang="uk-UA"/>
                        </a:p>
                      </a:txBody>
                      <a:tcPr marL="17780" marR="17780" marT="36195" marB="36195" anchor="ctr">
                        <a:blipFill rotWithShape="1">
                          <a:blip r:embed="rId3"/>
                          <a:stretch>
                            <a:fillRect l="-276648" b="-405634"/>
                          </a:stretch>
                        </a:blipFill>
                      </a:tcPr>
                    </a:tc>
                  </a:tr>
                  <a:tr h="416941">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CD</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780</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0,45</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1,78</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endParaRPr lang="uk-UA"/>
                        </a:p>
                      </a:txBody>
                      <a:tcPr marL="17780" marR="17780" marT="36195" marB="36195" anchor="ctr">
                        <a:blipFill rotWithShape="1">
                          <a:blip r:embed="rId3"/>
                          <a:stretch>
                            <a:fillRect l="-302800" t="-104412" r="-145600" b="-323529"/>
                          </a:stretch>
                        </a:blipFill>
                      </a:tcPr>
                    </a:tc>
                    <a:tc>
                      <a:txBody>
                        <a:bodyPr/>
                        <a:lstStyle/>
                        <a:p>
                          <a:endParaRPr lang="uk-UA"/>
                        </a:p>
                      </a:txBody>
                      <a:tcPr marL="17780" marR="17780" marT="36195" marB="36195" anchor="ctr">
                        <a:blipFill rotWithShape="1">
                          <a:blip r:embed="rId3"/>
                          <a:stretch>
                            <a:fillRect l="-276648" t="-104412" b="-323529"/>
                          </a:stretch>
                        </a:blipFill>
                      </a:tcPr>
                    </a:tc>
                  </a:tr>
                  <a:tr h="416941">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DVD</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uk-UA" sz="1800">
                              <a:solidFill>
                                <a:schemeClr val="bg2">
                                  <a:lumMod val="25000"/>
                                </a:schemeClr>
                              </a:solidFill>
                              <a:effectLst/>
                              <a:latin typeface="Bookman Old Style" panose="02050604050505020204" pitchFamily="18" charset="0"/>
                            </a:rPr>
                            <a:t>650</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a:solidFill>
                                <a:schemeClr val="bg2">
                                  <a:lumMod val="25000"/>
                                </a:schemeClr>
                              </a:solidFill>
                              <a:effectLst/>
                              <a:latin typeface="Bookman Old Style" panose="02050604050505020204" pitchFamily="18" charset="0"/>
                            </a:rPr>
                            <a:t>0,6</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1,78</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endParaRPr lang="uk-UA"/>
                        </a:p>
                      </a:txBody>
                      <a:tcPr marL="17780" marR="17780" marT="36195" marB="36195" anchor="ctr">
                        <a:blipFill rotWithShape="1">
                          <a:blip r:embed="rId3"/>
                          <a:stretch>
                            <a:fillRect l="-302800" t="-201449" r="-145600" b="-218841"/>
                          </a:stretch>
                        </a:blipFill>
                      </a:tcPr>
                    </a:tc>
                    <a:tc>
                      <a:txBody>
                        <a:bodyPr/>
                        <a:lstStyle/>
                        <a:p>
                          <a:endParaRPr lang="uk-UA"/>
                        </a:p>
                      </a:txBody>
                      <a:tcPr marL="17780" marR="17780" marT="36195" marB="36195" anchor="ctr">
                        <a:blipFill rotWithShape="1">
                          <a:blip r:embed="rId3"/>
                          <a:stretch>
                            <a:fillRect l="-276648" t="-201449" b="-218841"/>
                          </a:stretch>
                        </a:blipFill>
                      </a:tcPr>
                    </a:tc>
                  </a:tr>
                  <a:tr h="416941">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BD</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uk-UA" sz="1800">
                              <a:solidFill>
                                <a:schemeClr val="bg2">
                                  <a:lumMod val="25000"/>
                                </a:schemeClr>
                              </a:solidFill>
                              <a:effectLst/>
                              <a:latin typeface="Bookman Old Style" panose="02050604050505020204" pitchFamily="18" charset="0"/>
                            </a:rPr>
                            <a:t>400</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a:solidFill>
                                <a:schemeClr val="bg2">
                                  <a:lumMod val="25000"/>
                                </a:schemeClr>
                              </a:solidFill>
                              <a:effectLst/>
                              <a:latin typeface="Bookman Old Style" panose="02050604050505020204" pitchFamily="18" charset="0"/>
                            </a:rPr>
                            <a:t>0,85</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a:solidFill>
                                <a:schemeClr val="bg2">
                                  <a:lumMod val="25000"/>
                                </a:schemeClr>
                              </a:solidFill>
                              <a:effectLst/>
                              <a:latin typeface="Bookman Old Style" panose="02050604050505020204" pitchFamily="18" charset="0"/>
                            </a:rPr>
                            <a:t>1,78</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endParaRPr lang="uk-UA"/>
                        </a:p>
                      </a:txBody>
                      <a:tcPr marL="17780" marR="17780" marT="36195" marB="36195" anchor="ctr">
                        <a:blipFill rotWithShape="1">
                          <a:blip r:embed="rId3"/>
                          <a:stretch>
                            <a:fillRect l="-302800" t="-305882" r="-145600" b="-122059"/>
                          </a:stretch>
                        </a:blipFill>
                      </a:tcPr>
                    </a:tc>
                    <a:tc>
                      <a:txBody>
                        <a:bodyPr/>
                        <a:lstStyle/>
                        <a:p>
                          <a:endParaRPr lang="uk-UA"/>
                        </a:p>
                      </a:txBody>
                      <a:tcPr marL="17780" marR="17780" marT="36195" marB="36195" anchor="ctr">
                        <a:blipFill rotWithShape="1">
                          <a:blip r:embed="rId3"/>
                          <a:stretch>
                            <a:fillRect l="-276648" t="-305882" b="-122059"/>
                          </a:stretch>
                        </a:blipFill>
                      </a:tcPr>
                    </a:tc>
                  </a:tr>
                  <a:tr h="416941">
                    <a:tc>
                      <a:txBody>
                        <a:bodyPr/>
                        <a:lstStyle/>
                        <a:p>
                          <a:pPr algn="ctr">
                            <a:lnSpc>
                              <a:spcPct val="115000"/>
                            </a:lnSpc>
                            <a:spcAft>
                              <a:spcPts val="0"/>
                            </a:spcAft>
                          </a:pPr>
                          <a:r>
                            <a:rPr lang="en-US" sz="1800" dirty="0">
                              <a:solidFill>
                                <a:schemeClr val="bg2">
                                  <a:lumMod val="25000"/>
                                </a:schemeClr>
                              </a:solidFill>
                              <a:effectLst/>
                              <a:latin typeface="Bookman Old Style" panose="02050604050505020204" pitchFamily="18" charset="0"/>
                            </a:rPr>
                            <a:t>CD/DVD/BD</a:t>
                          </a:r>
                          <a:endParaRPr lang="uk-UA" sz="1800" dirty="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uk-UA" sz="1800">
                              <a:solidFill>
                                <a:schemeClr val="bg2">
                                  <a:lumMod val="25000"/>
                                </a:schemeClr>
                              </a:solidFill>
                              <a:effectLst/>
                              <a:latin typeface="Bookman Old Style" panose="02050604050505020204" pitchFamily="18" charset="0"/>
                            </a:rPr>
                            <a:t>400</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a:solidFill>
                                <a:schemeClr val="bg2">
                                  <a:lumMod val="25000"/>
                                </a:schemeClr>
                              </a:solidFill>
                              <a:effectLst/>
                              <a:latin typeface="Bookman Old Style" panose="02050604050505020204" pitchFamily="18" charset="0"/>
                            </a:rPr>
                            <a:t>0,26</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pPr algn="ctr">
                            <a:lnSpc>
                              <a:spcPct val="115000"/>
                            </a:lnSpc>
                            <a:spcAft>
                              <a:spcPts val="0"/>
                            </a:spcAft>
                          </a:pPr>
                          <a:r>
                            <a:rPr lang="en-US" sz="1800">
                              <a:solidFill>
                                <a:schemeClr val="bg2">
                                  <a:lumMod val="25000"/>
                                </a:schemeClr>
                              </a:solidFill>
                              <a:effectLst/>
                              <a:latin typeface="Bookman Old Style" panose="02050604050505020204" pitchFamily="18" charset="0"/>
                            </a:rPr>
                            <a:t>1,78</a:t>
                          </a:r>
                          <a:endParaRPr lang="uk-UA" sz="1800">
                            <a:solidFill>
                              <a:schemeClr val="bg2">
                                <a:lumMod val="25000"/>
                              </a:schemeClr>
                            </a:solidFill>
                            <a:effectLst/>
                            <a:latin typeface="Bookman Old Style" panose="02050604050505020204" pitchFamily="18" charset="0"/>
                            <a:ea typeface="MS Mincho"/>
                            <a:cs typeface="Times New Roman"/>
                          </a:endParaRPr>
                        </a:p>
                      </a:txBody>
                      <a:tcPr marL="17780" marR="17780" marT="36195" marB="36195" anchor="ctr"/>
                    </a:tc>
                    <a:tc>
                      <a:txBody>
                        <a:bodyPr/>
                        <a:lstStyle/>
                        <a:p>
                          <a:endParaRPr lang="uk-UA"/>
                        </a:p>
                      </a:txBody>
                      <a:tcPr marL="17780" marR="17780" marT="36195" marB="36195" anchor="ctr">
                        <a:blipFill rotWithShape="1">
                          <a:blip r:embed="rId3"/>
                          <a:stretch>
                            <a:fillRect l="-302800" t="-400000" r="-145600" b="-20290"/>
                          </a:stretch>
                        </a:blipFill>
                      </a:tcPr>
                    </a:tc>
                    <a:tc>
                      <a:txBody>
                        <a:bodyPr/>
                        <a:lstStyle/>
                        <a:p>
                          <a:endParaRPr lang="uk-UA"/>
                        </a:p>
                      </a:txBody>
                      <a:tcPr marL="17780" marR="17780" marT="36195" marB="36195" anchor="ctr">
                        <a:blipFill rotWithShape="1">
                          <a:blip r:embed="rId3"/>
                          <a:stretch>
                            <a:fillRect l="-276648" t="-400000" b="-20290"/>
                          </a:stretch>
                        </a:blipFill>
                      </a:tcPr>
                    </a:tc>
                  </a:tr>
                </a:tbl>
              </a:graphicData>
            </a:graphic>
          </p:graphicFrame>
        </mc:Fallback>
      </mc:AlternateContent>
      <p:sp>
        <p:nvSpPr>
          <p:cNvPr id="22" name="Прямоугольник 21"/>
          <p:cNvSpPr/>
          <p:nvPr/>
        </p:nvSpPr>
        <p:spPr>
          <a:xfrm>
            <a:off x="467512" y="1074800"/>
            <a:ext cx="8352960" cy="408830"/>
          </a:xfrm>
          <a:prstGeom prst="rect">
            <a:avLst/>
          </a:prstGeom>
        </p:spPr>
        <p:txBody>
          <a:bodyPr wrap="square">
            <a:spAutoFit/>
          </a:bodyPr>
          <a:lstStyle/>
          <a:p>
            <a:pPr algn="ctr">
              <a:lnSpc>
                <a:spcPct val="125000"/>
              </a:lnSpc>
            </a:pPr>
            <a:r>
              <a:rPr lang="uk-UA" dirty="0" smtClean="0">
                <a:solidFill>
                  <a:schemeClr val="bg2">
                    <a:lumMod val="10000"/>
                  </a:schemeClr>
                </a:solidFill>
                <a:latin typeface="Bookman Old Style" panose="02050604050505020204" pitchFamily="18" charset="0"/>
                <a:cs typeface="Times New Roman" panose="02020603050405020304" pitchFamily="18" charset="0"/>
              </a:rPr>
              <a:t>Допустимі значення анізотропії для різних форматів оптичних дисків</a:t>
            </a:r>
            <a:endParaRPr lang="uk-UA" dirty="0">
              <a:solidFill>
                <a:schemeClr val="bg2">
                  <a:lumMod val="10000"/>
                </a:schemeClr>
              </a:solidFill>
              <a:latin typeface="Bookman Old Style" panose="02050604050505020204" pitchFamily="18" charset="0"/>
              <a:cs typeface="Times New Roman" panose="02020603050405020304" pitchFamily="18"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496" y="4347703"/>
            <a:ext cx="3974976" cy="1897148"/>
          </a:xfrm>
          <a:prstGeom prst="rect">
            <a:avLst/>
          </a:prstGeom>
          <a:noFill/>
          <a:ln w="9525">
            <a:solidFill>
              <a:schemeClr val="bg2">
                <a:lumMod val="1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363951"/>
            <a:ext cx="3956908" cy="1888114"/>
          </a:xfrm>
          <a:prstGeom prst="rect">
            <a:avLst/>
          </a:prstGeom>
          <a:noFill/>
          <a:ln w="9525">
            <a:solidFill>
              <a:schemeClr val="bg2">
                <a:lumMod val="10000"/>
              </a:schemeClr>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6" name="Прямоугольник 25"/>
              <p:cNvSpPr/>
              <p:nvPr/>
            </p:nvSpPr>
            <p:spPr>
              <a:xfrm>
                <a:off x="467544" y="6241614"/>
                <a:ext cx="3956908" cy="426592"/>
              </a:xfrm>
              <a:prstGeom prst="rect">
                <a:avLst/>
              </a:prstGeom>
            </p:spPr>
            <p:txBody>
              <a:bodyPr wrap="square">
                <a:spAutoFit/>
              </a:bodyPr>
              <a:lstStyle/>
              <a:p>
                <a:pPr algn="ctr">
                  <a:lnSpc>
                    <a:spcPct val="125000"/>
                  </a:lnSpc>
                </a:pP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через скляну платівку, </a:t>
                </a:r>
                <a14:m>
                  <m:oMath xmlns:m="http://schemas.openxmlformats.org/officeDocument/2006/math">
                    <m:sSub>
                      <m:sSubPr>
                        <m:ctrlPr>
                          <a:rPr lang="uk-UA" sz="1600" i="1">
                            <a:solidFill>
                              <a:schemeClr val="accent2">
                                <a:lumMod val="50000"/>
                              </a:schemeClr>
                            </a:solidFill>
                            <a:latin typeface="Cambria Math"/>
                          </a:rPr>
                        </m:ctrlPr>
                      </m:sSubPr>
                      <m:e>
                        <m:r>
                          <a:rPr lang="uk-UA" sz="1600" i="1">
                            <a:solidFill>
                              <a:schemeClr val="accent2">
                                <a:lumMod val="50000"/>
                              </a:schemeClr>
                            </a:solidFill>
                            <a:latin typeface="Cambria Math"/>
                          </a:rPr>
                          <m:t>𝑑</m:t>
                        </m:r>
                      </m:e>
                      <m:sub>
                        <m:r>
                          <a:rPr lang="uk-UA" sz="1600" i="1">
                            <a:solidFill>
                              <a:schemeClr val="accent2">
                                <a:lumMod val="50000"/>
                              </a:schemeClr>
                            </a:solidFill>
                            <a:latin typeface="Cambria Math"/>
                          </a:rPr>
                          <m:t>𝑆𝑖</m:t>
                        </m:r>
                        <m:sSub>
                          <m:sSubPr>
                            <m:ctrlPr>
                              <a:rPr lang="uk-UA" sz="1600" i="1">
                                <a:solidFill>
                                  <a:schemeClr val="accent2">
                                    <a:lumMod val="50000"/>
                                  </a:schemeClr>
                                </a:solidFill>
                                <a:latin typeface="Cambria Math"/>
                              </a:rPr>
                            </m:ctrlPr>
                          </m:sSubPr>
                          <m:e>
                            <m:r>
                              <a:rPr lang="uk-UA" sz="1600" i="1">
                                <a:solidFill>
                                  <a:schemeClr val="accent2">
                                    <a:lumMod val="50000"/>
                                  </a:schemeClr>
                                </a:solidFill>
                                <a:latin typeface="Cambria Math"/>
                              </a:rPr>
                              <m:t>𝑂</m:t>
                            </m:r>
                          </m:e>
                          <m:sub>
                            <m:r>
                              <a:rPr lang="uk-UA" sz="1600" i="1">
                                <a:solidFill>
                                  <a:schemeClr val="accent2">
                                    <a:lumMod val="50000"/>
                                  </a:schemeClr>
                                </a:solidFill>
                                <a:latin typeface="Cambria Math"/>
                              </a:rPr>
                              <m:t>2</m:t>
                            </m:r>
                          </m:sub>
                        </m:sSub>
                      </m:sub>
                    </m:sSub>
                    <m:r>
                      <a:rPr lang="uk-UA" sz="1600" i="1">
                        <a:solidFill>
                          <a:schemeClr val="accent2">
                            <a:lumMod val="50000"/>
                          </a:schemeClr>
                        </a:solidFill>
                        <a:latin typeface="Cambria Math"/>
                      </a:rPr>
                      <m:t>=</m:t>
                    </m:r>
                  </m:oMath>
                </a14:m>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3 мм</a:t>
                </a:r>
                <a:endParaRPr lang="uk-UA" sz="1600" dirty="0">
                  <a:solidFill>
                    <a:schemeClr val="accent2">
                      <a:lumMod val="50000"/>
                    </a:schemeClr>
                  </a:solidFill>
                  <a:latin typeface="Bookman Old Style" panose="02050604050505020204" pitchFamily="18" charset="0"/>
                  <a:cs typeface="Times New Roman" panose="02020603050405020304" pitchFamily="18" charset="0"/>
                </a:endParaRPr>
              </a:p>
            </p:txBody>
          </p:sp>
        </mc:Choice>
        <mc:Fallback xmlns="">
          <p:sp>
            <p:nvSpPr>
              <p:cNvPr id="26" name="Прямоугольник 25"/>
              <p:cNvSpPr>
                <a:spLocks noRot="1" noChangeAspect="1" noMove="1" noResize="1" noEditPoints="1" noAdjustHandles="1" noChangeArrowheads="1" noChangeShapeType="1" noTextEdit="1"/>
              </p:cNvSpPr>
              <p:nvPr/>
            </p:nvSpPr>
            <p:spPr>
              <a:xfrm>
                <a:off x="467544" y="6241614"/>
                <a:ext cx="3956908" cy="426592"/>
              </a:xfrm>
              <a:prstGeom prst="rect">
                <a:avLst/>
              </a:prstGeom>
              <a:blipFill rotWithShape="1">
                <a:blip r:embed="rId6"/>
                <a:stretch>
                  <a:fillRect b="-8571"/>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27" name="Прямоугольник 26"/>
              <p:cNvSpPr/>
              <p:nvPr/>
            </p:nvSpPr>
            <p:spPr>
              <a:xfrm>
                <a:off x="4724400" y="6241614"/>
                <a:ext cx="4168080" cy="427746"/>
              </a:xfrm>
              <a:prstGeom prst="rect">
                <a:avLst/>
              </a:prstGeom>
            </p:spPr>
            <p:txBody>
              <a:bodyPr wrap="square">
                <a:spAutoFit/>
              </a:bodyPr>
              <a:lstStyle/>
              <a:p>
                <a:pPr algn="ctr">
                  <a:lnSpc>
                    <a:spcPct val="125000"/>
                  </a:lnSpc>
                </a:pP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скло</a:t>
                </a:r>
                <a:r>
                  <a:rPr lang="en-US" sz="1600" dirty="0" smtClean="0">
                    <a:solidFill>
                      <a:schemeClr val="accent2">
                        <a:lumMod val="50000"/>
                      </a:schemeClr>
                    </a:solidFill>
                    <a:latin typeface="Bookman Old Style" panose="02050604050505020204" pitchFamily="18" charset="0"/>
                    <a:cs typeface="Times New Roman" panose="02020603050405020304" pitchFamily="18" charset="0"/>
                  </a:rPr>
                  <a:t>/</a:t>
                </a: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сапфір, </a:t>
                </a:r>
                <a14:m>
                  <m:oMath xmlns:m="http://schemas.openxmlformats.org/officeDocument/2006/math">
                    <m:sSub>
                      <m:sSubPr>
                        <m:ctrlPr>
                          <a:rPr lang="uk-UA" sz="1600" i="1">
                            <a:solidFill>
                              <a:schemeClr val="accent2">
                                <a:lumMod val="50000"/>
                              </a:schemeClr>
                            </a:solidFill>
                            <a:latin typeface="Cambria Math"/>
                          </a:rPr>
                        </m:ctrlPr>
                      </m:sSubPr>
                      <m:e>
                        <m:r>
                          <a:rPr lang="uk-UA" sz="1600" i="1">
                            <a:solidFill>
                              <a:schemeClr val="accent2">
                                <a:lumMod val="50000"/>
                              </a:schemeClr>
                            </a:solidFill>
                            <a:latin typeface="Cambria Math"/>
                          </a:rPr>
                          <m:t>𝑑</m:t>
                        </m:r>
                      </m:e>
                      <m:sub>
                        <m:r>
                          <a:rPr lang="uk-UA" sz="1600" i="1">
                            <a:solidFill>
                              <a:schemeClr val="accent2">
                                <a:lumMod val="50000"/>
                              </a:schemeClr>
                            </a:solidFill>
                            <a:latin typeface="Cambria Math"/>
                          </a:rPr>
                          <m:t>𝐴</m:t>
                        </m:r>
                        <m:sSub>
                          <m:sSubPr>
                            <m:ctrlPr>
                              <a:rPr lang="uk-UA" sz="1600" i="1">
                                <a:solidFill>
                                  <a:schemeClr val="accent2">
                                    <a:lumMod val="50000"/>
                                  </a:schemeClr>
                                </a:solidFill>
                                <a:latin typeface="Cambria Math"/>
                              </a:rPr>
                            </m:ctrlPr>
                          </m:sSubPr>
                          <m:e>
                            <m:r>
                              <a:rPr lang="uk-UA" sz="1600" i="1">
                                <a:solidFill>
                                  <a:schemeClr val="accent2">
                                    <a:lumMod val="50000"/>
                                  </a:schemeClr>
                                </a:solidFill>
                                <a:latin typeface="Cambria Math"/>
                              </a:rPr>
                              <m:t>𝑙</m:t>
                            </m:r>
                          </m:e>
                          <m:sub>
                            <m:r>
                              <a:rPr lang="uk-UA" sz="1600" i="1">
                                <a:solidFill>
                                  <a:schemeClr val="accent2">
                                    <a:lumMod val="50000"/>
                                  </a:schemeClr>
                                </a:solidFill>
                                <a:latin typeface="Cambria Math"/>
                              </a:rPr>
                              <m:t>2</m:t>
                            </m:r>
                          </m:sub>
                        </m:sSub>
                        <m:sSub>
                          <m:sSubPr>
                            <m:ctrlPr>
                              <a:rPr lang="uk-UA" sz="1600" i="1">
                                <a:solidFill>
                                  <a:schemeClr val="accent2">
                                    <a:lumMod val="50000"/>
                                  </a:schemeClr>
                                </a:solidFill>
                                <a:latin typeface="Cambria Math"/>
                              </a:rPr>
                            </m:ctrlPr>
                          </m:sSubPr>
                          <m:e>
                            <m:r>
                              <a:rPr lang="uk-UA" sz="1600" i="1">
                                <a:solidFill>
                                  <a:schemeClr val="accent2">
                                    <a:lumMod val="50000"/>
                                  </a:schemeClr>
                                </a:solidFill>
                                <a:latin typeface="Cambria Math"/>
                              </a:rPr>
                              <m:t>𝑂</m:t>
                            </m:r>
                          </m:e>
                          <m:sub>
                            <m:r>
                              <a:rPr lang="uk-UA" sz="1600" i="1">
                                <a:solidFill>
                                  <a:schemeClr val="accent2">
                                    <a:lumMod val="50000"/>
                                  </a:schemeClr>
                                </a:solidFill>
                                <a:latin typeface="Cambria Math"/>
                              </a:rPr>
                              <m:t>3</m:t>
                            </m:r>
                          </m:sub>
                        </m:sSub>
                      </m:sub>
                    </m:sSub>
                    <m:r>
                      <a:rPr lang="uk-UA" sz="1600" i="1">
                        <a:solidFill>
                          <a:schemeClr val="accent2">
                            <a:lumMod val="50000"/>
                          </a:schemeClr>
                        </a:solidFill>
                        <a:latin typeface="Cambria Math"/>
                      </a:rPr>
                      <m:t>=</m:t>
                    </m:r>
                  </m:oMath>
                </a14:m>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1мм</a:t>
                </a:r>
                <a:r>
                  <a:rPr lang="en-US" sz="1600" dirty="0">
                    <a:solidFill>
                      <a:schemeClr val="accent2">
                        <a:lumMod val="50000"/>
                      </a:schemeClr>
                    </a:solidFill>
                    <a:latin typeface="Bookman Old Style" panose="02050604050505020204" pitchFamily="18" charset="0"/>
                    <a:cs typeface="Times New Roman" panose="02020603050405020304" pitchFamily="18" charset="0"/>
                  </a:rPr>
                  <a:t>,</a:t>
                </a:r>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 </a:t>
                </a:r>
                <a14:m>
                  <m:oMath xmlns:m="http://schemas.openxmlformats.org/officeDocument/2006/math">
                    <m:sSub>
                      <m:sSubPr>
                        <m:ctrlPr>
                          <a:rPr lang="uk-UA" sz="1600" i="1">
                            <a:solidFill>
                              <a:schemeClr val="accent2">
                                <a:lumMod val="50000"/>
                              </a:schemeClr>
                            </a:solidFill>
                            <a:latin typeface="Cambria Math"/>
                          </a:rPr>
                        </m:ctrlPr>
                      </m:sSubPr>
                      <m:e>
                        <m:r>
                          <a:rPr lang="uk-UA" sz="1600" i="1">
                            <a:solidFill>
                              <a:schemeClr val="accent2">
                                <a:lumMod val="50000"/>
                              </a:schemeClr>
                            </a:solidFill>
                            <a:latin typeface="Cambria Math"/>
                          </a:rPr>
                          <m:t>𝑑</m:t>
                        </m:r>
                      </m:e>
                      <m:sub>
                        <m:r>
                          <a:rPr lang="uk-UA" sz="1600" i="1">
                            <a:solidFill>
                              <a:schemeClr val="accent2">
                                <a:lumMod val="50000"/>
                              </a:schemeClr>
                            </a:solidFill>
                            <a:latin typeface="Cambria Math"/>
                          </a:rPr>
                          <m:t>𝑆𝑖</m:t>
                        </m:r>
                        <m:sSub>
                          <m:sSubPr>
                            <m:ctrlPr>
                              <a:rPr lang="uk-UA" sz="1600" i="1">
                                <a:solidFill>
                                  <a:schemeClr val="accent2">
                                    <a:lumMod val="50000"/>
                                  </a:schemeClr>
                                </a:solidFill>
                                <a:latin typeface="Cambria Math"/>
                              </a:rPr>
                            </m:ctrlPr>
                          </m:sSubPr>
                          <m:e>
                            <m:r>
                              <a:rPr lang="uk-UA" sz="1600" i="1">
                                <a:solidFill>
                                  <a:schemeClr val="accent2">
                                    <a:lumMod val="50000"/>
                                  </a:schemeClr>
                                </a:solidFill>
                                <a:latin typeface="Cambria Math"/>
                              </a:rPr>
                              <m:t>𝑂</m:t>
                            </m:r>
                          </m:e>
                          <m:sub>
                            <m:r>
                              <a:rPr lang="uk-UA" sz="1600" i="1">
                                <a:solidFill>
                                  <a:schemeClr val="accent2">
                                    <a:lumMod val="50000"/>
                                  </a:schemeClr>
                                </a:solidFill>
                                <a:latin typeface="Cambria Math"/>
                              </a:rPr>
                              <m:t>2</m:t>
                            </m:r>
                          </m:sub>
                        </m:sSub>
                      </m:sub>
                    </m:sSub>
                    <m:r>
                      <a:rPr lang="uk-UA" sz="1600" i="1">
                        <a:solidFill>
                          <a:schemeClr val="accent2">
                            <a:lumMod val="50000"/>
                          </a:schemeClr>
                        </a:solidFill>
                        <a:latin typeface="Cambria Math"/>
                      </a:rPr>
                      <m:t>=</m:t>
                    </m:r>
                  </m:oMath>
                </a14:m>
                <a:r>
                  <a:rPr lang="uk-UA" sz="1600" dirty="0" smtClean="0">
                    <a:solidFill>
                      <a:schemeClr val="accent2">
                        <a:lumMod val="50000"/>
                      </a:schemeClr>
                    </a:solidFill>
                    <a:latin typeface="Bookman Old Style" panose="02050604050505020204" pitchFamily="18" charset="0"/>
                    <a:cs typeface="Times New Roman" panose="02020603050405020304" pitchFamily="18" charset="0"/>
                  </a:rPr>
                  <a:t>2 мм</a:t>
                </a:r>
                <a:endParaRPr lang="uk-UA" sz="1600" dirty="0">
                  <a:solidFill>
                    <a:schemeClr val="accent2">
                      <a:lumMod val="50000"/>
                    </a:schemeClr>
                  </a:solidFill>
                  <a:latin typeface="Bookman Old Style" panose="02050604050505020204" pitchFamily="18" charset="0"/>
                  <a:cs typeface="Times New Roman" panose="02020603050405020304" pitchFamily="18" charset="0"/>
                </a:endParaRPr>
              </a:p>
            </p:txBody>
          </p:sp>
        </mc:Choice>
        <mc:Fallback xmlns="">
          <p:sp>
            <p:nvSpPr>
              <p:cNvPr id="27" name="Прямоугольник 26"/>
              <p:cNvSpPr>
                <a:spLocks noRot="1" noChangeAspect="1" noMove="1" noResize="1" noEditPoints="1" noAdjustHandles="1" noChangeArrowheads="1" noChangeShapeType="1" noTextEdit="1"/>
              </p:cNvSpPr>
              <p:nvPr/>
            </p:nvSpPr>
            <p:spPr>
              <a:xfrm>
                <a:off x="4724400" y="6241614"/>
                <a:ext cx="4168080" cy="427746"/>
              </a:xfrm>
              <a:prstGeom prst="rect">
                <a:avLst/>
              </a:prstGeom>
              <a:blipFill rotWithShape="1">
                <a:blip r:embed="rId7"/>
                <a:stretch>
                  <a:fillRect b="-8571"/>
                </a:stretch>
              </a:blipFill>
            </p:spPr>
            <p:txBody>
              <a:bodyPr/>
              <a:lstStyle/>
              <a:p>
                <a:r>
                  <a:rPr lang="uk-UA">
                    <a:noFill/>
                  </a:rPr>
                  <a:t> </a:t>
                </a:r>
              </a:p>
            </p:txBody>
          </p:sp>
        </mc:Fallback>
      </mc:AlternateContent>
      <p:sp>
        <p:nvSpPr>
          <p:cNvPr id="28" name="Прямоугольник 27"/>
          <p:cNvSpPr/>
          <p:nvPr/>
        </p:nvSpPr>
        <p:spPr>
          <a:xfrm>
            <a:off x="467544" y="3883112"/>
            <a:ext cx="8352960" cy="408830"/>
          </a:xfrm>
          <a:prstGeom prst="rect">
            <a:avLst/>
          </a:prstGeom>
        </p:spPr>
        <p:txBody>
          <a:bodyPr wrap="square">
            <a:spAutoFit/>
          </a:bodyPr>
          <a:lstStyle/>
          <a:p>
            <a:pPr algn="ctr">
              <a:lnSpc>
                <a:spcPct val="125000"/>
              </a:lnSpc>
            </a:pPr>
            <a:r>
              <a:rPr lang="uk-UA" dirty="0" smtClean="0">
                <a:solidFill>
                  <a:schemeClr val="bg2">
                    <a:lumMod val="10000"/>
                  </a:schemeClr>
                </a:solidFill>
                <a:latin typeface="Bookman Old Style" panose="02050604050505020204" pitchFamily="18" charset="0"/>
                <a:cs typeface="Times New Roman" panose="02020603050405020304" pitchFamily="18" charset="0"/>
              </a:rPr>
              <a:t>Мікрофотографія поверхні нікелевого диска з пітами:</a:t>
            </a:r>
            <a:endParaRPr lang="uk-UA" dirty="0">
              <a:solidFill>
                <a:schemeClr val="bg2">
                  <a:lumMod val="1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33152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179512" y="836711"/>
            <a:ext cx="87129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907912" y="332655"/>
            <a:ext cx="0" cy="6480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07912" y="333816"/>
            <a:ext cx="7984568"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Механічні </a:t>
            </a:r>
            <a:r>
              <a:rPr lang="uk-UA" sz="2200" dirty="0">
                <a:solidFill>
                  <a:schemeClr val="bg2">
                    <a:lumMod val="25000"/>
                  </a:schemeClr>
                </a:solidFill>
                <a:latin typeface="Bookman Old Style" panose="02050604050505020204" pitchFamily="18" charset="0"/>
              </a:rPr>
              <a:t>властивості сапфірової </a:t>
            </a:r>
            <a:r>
              <a:rPr lang="uk-UA" sz="2200" dirty="0" smtClean="0">
                <a:solidFill>
                  <a:schemeClr val="bg2">
                    <a:lumMod val="25000"/>
                  </a:schemeClr>
                </a:solidFill>
                <a:latin typeface="Bookman Old Style" panose="02050604050505020204" pitchFamily="18" charset="0"/>
              </a:rPr>
              <a:t>підкладки диска </a:t>
            </a:r>
            <a:endParaRPr lang="uk-UA" sz="2200" dirty="0">
              <a:solidFill>
                <a:schemeClr val="bg2">
                  <a:lumMod val="25000"/>
                </a:schemeClr>
              </a:solidFill>
              <a:latin typeface="Bookman Old Style" panose="02050604050505020204" pitchFamily="18" charset="0"/>
            </a:endParaRPr>
          </a:p>
        </p:txBody>
      </p:sp>
      <p:sp>
        <p:nvSpPr>
          <p:cNvPr id="8" name="Прямоугольник 7"/>
          <p:cNvSpPr/>
          <p:nvPr/>
        </p:nvSpPr>
        <p:spPr>
          <a:xfrm>
            <a:off x="251520" y="332655"/>
            <a:ext cx="576000" cy="430887"/>
          </a:xfrm>
          <a:prstGeom prst="rect">
            <a:avLst/>
          </a:prstGeom>
          <a:noFill/>
        </p:spPr>
        <p:txBody>
          <a:bodyPr wrap="square">
            <a:spAutoFit/>
          </a:bodyPr>
          <a:lstStyle/>
          <a:p>
            <a:pPr algn="ctr"/>
            <a:r>
              <a:rPr lang="uk-UA" sz="2200" dirty="0" smtClean="0">
                <a:solidFill>
                  <a:schemeClr val="bg2">
                    <a:lumMod val="25000"/>
                  </a:schemeClr>
                </a:solidFill>
                <a:latin typeface="Bookman Old Style" panose="02050604050505020204" pitchFamily="18" charset="0"/>
              </a:rPr>
              <a:t>09</a:t>
            </a:r>
            <a:endParaRPr lang="uk-UA" sz="2200" dirty="0">
              <a:solidFill>
                <a:schemeClr val="bg2">
                  <a:lumMod val="25000"/>
                </a:schemeClr>
              </a:solidFill>
              <a:latin typeface="Bookman Old Style" panose="020506040505050202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mc:AlternateContent xmlns:mc="http://schemas.openxmlformats.org/markup-compatibility/2006" xmlns:a14="http://schemas.microsoft.com/office/drawing/2010/main">
        <mc:Choice Requires="a14">
          <p:sp>
            <p:nvSpPr>
              <p:cNvPr id="7" name="Прямоугольник 6"/>
              <p:cNvSpPr/>
              <p:nvPr/>
            </p:nvSpPr>
            <p:spPr>
              <a:xfrm>
                <a:off x="3429968" y="1628800"/>
                <a:ext cx="4332088" cy="10749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uk-UA" sz="2000" i="1" smtClean="0">
                              <a:solidFill>
                                <a:schemeClr val="bg2">
                                  <a:lumMod val="25000"/>
                                </a:schemeClr>
                              </a:solidFill>
                              <a:latin typeface="Cambria Math"/>
                            </a:rPr>
                          </m:ctrlPr>
                        </m:dPr>
                        <m:e>
                          <m:m>
                            <m:mPr>
                              <m:mcs>
                                <m:mc>
                                  <m:mcPr>
                                    <m:count m:val="1"/>
                                    <m:mcJc m:val="center"/>
                                  </m:mcPr>
                                </m:mc>
                              </m:mcs>
                              <m:ctrlPr>
                                <a:rPr lang="uk-UA" sz="2000" i="1">
                                  <a:solidFill>
                                    <a:schemeClr val="bg2">
                                      <a:lumMod val="25000"/>
                                    </a:schemeClr>
                                  </a:solidFill>
                                  <a:latin typeface="Cambria Math"/>
                                </a:rPr>
                              </m:ctrlPr>
                            </m:mPr>
                            <m:mr>
                              <m:e>
                                <m:sSub>
                                  <m:sSubPr>
                                    <m:ctrlPr>
                                      <a:rPr lang="uk-UA" sz="2000" i="1">
                                        <a:solidFill>
                                          <a:schemeClr val="bg2">
                                            <a:lumMod val="25000"/>
                                          </a:schemeClr>
                                        </a:solidFill>
                                        <a:latin typeface="Cambria Math"/>
                                      </a:rPr>
                                    </m:ctrlPr>
                                  </m:sSubPr>
                                  <m:e>
                                    <m:r>
                                      <a:rPr lang="en-US" sz="2000" i="1">
                                        <a:solidFill>
                                          <a:schemeClr val="bg2">
                                            <a:lumMod val="25000"/>
                                          </a:schemeClr>
                                        </a:solidFill>
                                        <a:latin typeface="Cambria Math"/>
                                      </a:rPr>
                                      <m:t>𝐹</m:t>
                                    </m:r>
                                  </m:e>
                                  <m:sub>
                                    <m:r>
                                      <a:rPr lang="uk-UA" sz="2000" i="1">
                                        <a:solidFill>
                                          <a:schemeClr val="bg2">
                                            <a:lumMod val="25000"/>
                                          </a:schemeClr>
                                        </a:solidFill>
                                        <a:latin typeface="Cambria Math"/>
                                      </a:rPr>
                                      <m:t>𝑥</m:t>
                                    </m:r>
                                  </m:sub>
                                </m:sSub>
                              </m:e>
                            </m:mr>
                            <m:mr>
                              <m:e>
                                <m:sSub>
                                  <m:sSubPr>
                                    <m:ctrlPr>
                                      <a:rPr lang="uk-UA" sz="2000" i="1">
                                        <a:solidFill>
                                          <a:schemeClr val="bg2">
                                            <a:lumMod val="25000"/>
                                          </a:schemeClr>
                                        </a:solidFill>
                                        <a:latin typeface="Cambria Math"/>
                                      </a:rPr>
                                    </m:ctrlPr>
                                  </m:sSubPr>
                                  <m:e>
                                    <m:r>
                                      <a:rPr lang="en-US" sz="2000" i="1">
                                        <a:solidFill>
                                          <a:schemeClr val="bg2">
                                            <a:lumMod val="25000"/>
                                          </a:schemeClr>
                                        </a:solidFill>
                                        <a:latin typeface="Cambria Math"/>
                                      </a:rPr>
                                      <m:t>𝐹</m:t>
                                    </m:r>
                                  </m:e>
                                  <m:sub>
                                    <m:r>
                                      <a:rPr lang="uk-UA" sz="2000" i="1">
                                        <a:solidFill>
                                          <a:schemeClr val="bg2">
                                            <a:lumMod val="25000"/>
                                          </a:schemeClr>
                                        </a:solidFill>
                                        <a:latin typeface="Cambria Math"/>
                                      </a:rPr>
                                      <m:t>𝑦</m:t>
                                    </m:r>
                                  </m:sub>
                                </m:sSub>
                              </m:e>
                            </m:mr>
                            <m:mr>
                              <m:e>
                                <m:sSub>
                                  <m:sSubPr>
                                    <m:ctrlPr>
                                      <a:rPr lang="uk-UA" sz="2000" i="1">
                                        <a:solidFill>
                                          <a:schemeClr val="bg2">
                                            <a:lumMod val="25000"/>
                                          </a:schemeClr>
                                        </a:solidFill>
                                        <a:latin typeface="Cambria Math"/>
                                      </a:rPr>
                                    </m:ctrlPr>
                                  </m:sSubPr>
                                  <m:e>
                                    <m:r>
                                      <a:rPr lang="en-US" sz="2000" i="1">
                                        <a:solidFill>
                                          <a:schemeClr val="bg2">
                                            <a:lumMod val="25000"/>
                                          </a:schemeClr>
                                        </a:solidFill>
                                        <a:latin typeface="Cambria Math"/>
                                      </a:rPr>
                                      <m:t>𝐹</m:t>
                                    </m:r>
                                  </m:e>
                                  <m:sub>
                                    <m:r>
                                      <a:rPr lang="uk-UA" sz="2000" i="1">
                                        <a:solidFill>
                                          <a:schemeClr val="bg2">
                                            <a:lumMod val="25000"/>
                                          </a:schemeClr>
                                        </a:solidFill>
                                        <a:latin typeface="Cambria Math"/>
                                      </a:rPr>
                                      <m:t>𝑧</m:t>
                                    </m:r>
                                  </m:sub>
                                </m:sSub>
                              </m:e>
                            </m:mr>
                          </m:m>
                        </m:e>
                      </m:d>
                      <m:r>
                        <a:rPr lang="uk-UA" sz="2000" i="1">
                          <a:solidFill>
                            <a:schemeClr val="bg2">
                              <a:lumMod val="25000"/>
                            </a:schemeClr>
                          </a:solidFill>
                          <a:latin typeface="Cambria Math"/>
                        </a:rPr>
                        <m:t>+</m:t>
                      </m:r>
                      <m:d>
                        <m:dPr>
                          <m:begChr m:val="["/>
                          <m:endChr m:val="]"/>
                          <m:ctrlPr>
                            <a:rPr lang="uk-UA" sz="2000" i="1">
                              <a:solidFill>
                                <a:schemeClr val="bg2">
                                  <a:lumMod val="25000"/>
                                </a:schemeClr>
                              </a:solidFill>
                              <a:latin typeface="Cambria Math"/>
                            </a:rPr>
                          </m:ctrlPr>
                        </m:dPr>
                        <m:e>
                          <m:m>
                            <m:mPr>
                              <m:mcs>
                                <m:mc>
                                  <m:mcPr>
                                    <m:count m:val="3"/>
                                    <m:mcJc m:val="center"/>
                                  </m:mcPr>
                                </m:mc>
                              </m:mcs>
                              <m:ctrlPr>
                                <a:rPr lang="uk-UA" sz="2000" i="1">
                                  <a:solidFill>
                                    <a:schemeClr val="bg2">
                                      <a:lumMod val="25000"/>
                                    </a:schemeClr>
                                  </a:solidFill>
                                  <a:latin typeface="Cambria Math"/>
                                </a:rPr>
                              </m:ctrlPr>
                            </m:mPr>
                            <m:mr>
                              <m:e>
                                <m:sSub>
                                  <m:sSubPr>
                                    <m:ctrlPr>
                                      <a:rPr lang="uk-UA" sz="2000" i="1">
                                        <a:solidFill>
                                          <a:schemeClr val="bg2">
                                            <a:lumMod val="25000"/>
                                          </a:schemeClr>
                                        </a:solidFill>
                                        <a:latin typeface="Cambria Math"/>
                                      </a:rPr>
                                    </m:ctrlPr>
                                  </m:sSubPr>
                                  <m:e>
                                    <m:r>
                                      <a:rPr lang="en-US" sz="2000" i="1">
                                        <a:solidFill>
                                          <a:schemeClr val="bg2">
                                            <a:lumMod val="25000"/>
                                          </a:schemeClr>
                                        </a:solidFill>
                                        <a:latin typeface="Cambria Math"/>
                                      </a:rPr>
                                      <m:t>𝑀</m:t>
                                    </m:r>
                                  </m:e>
                                  <m:sub>
                                    <m:r>
                                      <a:rPr lang="uk-UA" sz="2000" i="1">
                                        <a:solidFill>
                                          <a:schemeClr val="bg2">
                                            <a:lumMod val="25000"/>
                                          </a:schemeClr>
                                        </a:solidFill>
                                        <a:latin typeface="Cambria Math"/>
                                      </a:rPr>
                                      <m:t>𝑥𝑥</m:t>
                                    </m:r>
                                  </m:sub>
                                </m:sSub>
                              </m:e>
                              <m:e>
                                <m:r>
                                  <a:rPr lang="uk-UA" sz="2000" i="1">
                                    <a:solidFill>
                                      <a:schemeClr val="bg2">
                                        <a:lumMod val="25000"/>
                                      </a:schemeClr>
                                    </a:solidFill>
                                    <a:latin typeface="Cambria Math"/>
                                  </a:rPr>
                                  <m:t>0</m:t>
                                </m:r>
                              </m:e>
                              <m:e>
                                <m:r>
                                  <a:rPr lang="uk-UA" sz="2000" i="1">
                                    <a:solidFill>
                                      <a:schemeClr val="bg2">
                                        <a:lumMod val="25000"/>
                                      </a:schemeClr>
                                    </a:solidFill>
                                    <a:latin typeface="Cambria Math"/>
                                  </a:rPr>
                                  <m:t>0</m:t>
                                </m:r>
                              </m:e>
                            </m:mr>
                            <m:mr>
                              <m:e>
                                <m:r>
                                  <a:rPr lang="uk-UA" sz="2000" i="1">
                                    <a:solidFill>
                                      <a:schemeClr val="bg2">
                                        <a:lumMod val="25000"/>
                                      </a:schemeClr>
                                    </a:solidFill>
                                    <a:latin typeface="Cambria Math"/>
                                  </a:rPr>
                                  <m:t>0</m:t>
                                </m:r>
                              </m:e>
                              <m:e>
                                <m:sSub>
                                  <m:sSubPr>
                                    <m:ctrlPr>
                                      <a:rPr lang="uk-UA" sz="2000" i="1">
                                        <a:solidFill>
                                          <a:schemeClr val="bg2">
                                            <a:lumMod val="25000"/>
                                          </a:schemeClr>
                                        </a:solidFill>
                                        <a:latin typeface="Cambria Math"/>
                                      </a:rPr>
                                    </m:ctrlPr>
                                  </m:sSubPr>
                                  <m:e>
                                    <m:r>
                                      <a:rPr lang="en-US" sz="2000" i="1">
                                        <a:solidFill>
                                          <a:schemeClr val="bg2">
                                            <a:lumMod val="25000"/>
                                          </a:schemeClr>
                                        </a:solidFill>
                                        <a:latin typeface="Cambria Math"/>
                                      </a:rPr>
                                      <m:t>𝑀</m:t>
                                    </m:r>
                                  </m:e>
                                  <m:sub>
                                    <m:r>
                                      <a:rPr lang="uk-UA" sz="2000" i="1">
                                        <a:solidFill>
                                          <a:schemeClr val="bg2">
                                            <a:lumMod val="25000"/>
                                          </a:schemeClr>
                                        </a:solidFill>
                                        <a:latin typeface="Cambria Math"/>
                                      </a:rPr>
                                      <m:t>𝑦𝑦</m:t>
                                    </m:r>
                                  </m:sub>
                                </m:sSub>
                              </m:e>
                              <m:e>
                                <m:r>
                                  <a:rPr lang="uk-UA" sz="2000" i="1">
                                    <a:solidFill>
                                      <a:schemeClr val="bg2">
                                        <a:lumMod val="25000"/>
                                      </a:schemeClr>
                                    </a:solidFill>
                                    <a:latin typeface="Cambria Math"/>
                                  </a:rPr>
                                  <m:t>0</m:t>
                                </m:r>
                              </m:e>
                            </m:mr>
                            <m:mr>
                              <m:e>
                                <m:r>
                                  <a:rPr lang="uk-UA" sz="2000" i="1">
                                    <a:solidFill>
                                      <a:schemeClr val="bg2">
                                        <a:lumMod val="25000"/>
                                      </a:schemeClr>
                                    </a:solidFill>
                                    <a:latin typeface="Cambria Math"/>
                                  </a:rPr>
                                  <m:t>0</m:t>
                                </m:r>
                              </m:e>
                              <m:e>
                                <m:r>
                                  <a:rPr lang="uk-UA" sz="2000" i="1">
                                    <a:solidFill>
                                      <a:schemeClr val="bg2">
                                        <a:lumMod val="25000"/>
                                      </a:schemeClr>
                                    </a:solidFill>
                                    <a:latin typeface="Cambria Math"/>
                                  </a:rPr>
                                  <m:t>0</m:t>
                                </m:r>
                              </m:e>
                              <m:e>
                                <m:sSub>
                                  <m:sSubPr>
                                    <m:ctrlPr>
                                      <a:rPr lang="uk-UA" sz="2000" i="1">
                                        <a:solidFill>
                                          <a:schemeClr val="bg2">
                                            <a:lumMod val="25000"/>
                                          </a:schemeClr>
                                        </a:solidFill>
                                        <a:latin typeface="Cambria Math"/>
                                      </a:rPr>
                                    </m:ctrlPr>
                                  </m:sSubPr>
                                  <m:e>
                                    <m:r>
                                      <a:rPr lang="en-US" sz="2000" i="1">
                                        <a:solidFill>
                                          <a:schemeClr val="bg2">
                                            <a:lumMod val="25000"/>
                                          </a:schemeClr>
                                        </a:solidFill>
                                        <a:latin typeface="Cambria Math"/>
                                      </a:rPr>
                                      <m:t>𝑀</m:t>
                                    </m:r>
                                  </m:e>
                                  <m:sub>
                                    <m:r>
                                      <a:rPr lang="uk-UA" sz="2000" i="1">
                                        <a:solidFill>
                                          <a:schemeClr val="bg2">
                                            <a:lumMod val="25000"/>
                                          </a:schemeClr>
                                        </a:solidFill>
                                        <a:latin typeface="Cambria Math"/>
                                      </a:rPr>
                                      <m:t>𝑧𝑧</m:t>
                                    </m:r>
                                  </m:sub>
                                </m:sSub>
                              </m:e>
                            </m:mr>
                          </m:m>
                        </m:e>
                      </m:d>
                      <m:d>
                        <m:dPr>
                          <m:begChr m:val="{"/>
                          <m:endChr m:val="}"/>
                          <m:ctrlPr>
                            <a:rPr lang="uk-UA" sz="2000" i="1">
                              <a:solidFill>
                                <a:schemeClr val="bg2">
                                  <a:lumMod val="25000"/>
                                </a:schemeClr>
                              </a:solidFill>
                              <a:latin typeface="Cambria Math"/>
                            </a:rPr>
                          </m:ctrlPr>
                        </m:dPr>
                        <m:e>
                          <m:m>
                            <m:mPr>
                              <m:mcs>
                                <m:mc>
                                  <m:mcPr>
                                    <m:count m:val="1"/>
                                    <m:mcJc m:val="center"/>
                                  </m:mcPr>
                                </m:mc>
                              </m:mcs>
                              <m:ctrlPr>
                                <a:rPr lang="uk-UA" sz="2000" i="1">
                                  <a:solidFill>
                                    <a:schemeClr val="bg2">
                                      <a:lumMod val="25000"/>
                                    </a:schemeClr>
                                  </a:solidFill>
                                  <a:latin typeface="Cambria Math"/>
                                </a:rPr>
                              </m:ctrlPr>
                            </m:mPr>
                            <m:mr>
                              <m:e>
                                <m:sSub>
                                  <m:sSubPr>
                                    <m:ctrlPr>
                                      <a:rPr lang="uk-UA" sz="2000" i="1">
                                        <a:solidFill>
                                          <a:schemeClr val="bg2">
                                            <a:lumMod val="25000"/>
                                          </a:schemeClr>
                                        </a:solidFill>
                                        <a:latin typeface="Cambria Math"/>
                                      </a:rPr>
                                    </m:ctrlPr>
                                  </m:sSubPr>
                                  <m:e>
                                    <m:r>
                                      <a:rPr lang="en-US" sz="2000" i="1">
                                        <a:solidFill>
                                          <a:schemeClr val="bg2">
                                            <a:lumMod val="25000"/>
                                          </a:schemeClr>
                                        </a:solidFill>
                                        <a:latin typeface="Cambria Math"/>
                                      </a:rPr>
                                      <m:t>𝛼</m:t>
                                    </m:r>
                                  </m:e>
                                  <m:sub>
                                    <m:r>
                                      <a:rPr lang="uk-UA" sz="2000" i="1">
                                        <a:solidFill>
                                          <a:schemeClr val="bg2">
                                            <a:lumMod val="25000"/>
                                          </a:schemeClr>
                                        </a:solidFill>
                                        <a:latin typeface="Cambria Math"/>
                                      </a:rPr>
                                      <m:t>𝑥</m:t>
                                    </m:r>
                                  </m:sub>
                                </m:sSub>
                              </m:e>
                            </m:mr>
                            <m:mr>
                              <m:e>
                                <m:sSub>
                                  <m:sSubPr>
                                    <m:ctrlPr>
                                      <a:rPr lang="uk-UA" sz="2000" i="1">
                                        <a:solidFill>
                                          <a:schemeClr val="bg2">
                                            <a:lumMod val="25000"/>
                                          </a:schemeClr>
                                        </a:solidFill>
                                        <a:latin typeface="Cambria Math"/>
                                      </a:rPr>
                                    </m:ctrlPr>
                                  </m:sSubPr>
                                  <m:e>
                                    <m:r>
                                      <a:rPr lang="en-US" sz="2000" i="1">
                                        <a:solidFill>
                                          <a:schemeClr val="bg2">
                                            <a:lumMod val="25000"/>
                                          </a:schemeClr>
                                        </a:solidFill>
                                        <a:latin typeface="Cambria Math"/>
                                      </a:rPr>
                                      <m:t>𝛼</m:t>
                                    </m:r>
                                  </m:e>
                                  <m:sub>
                                    <m:r>
                                      <a:rPr lang="uk-UA" sz="2000" i="1">
                                        <a:solidFill>
                                          <a:schemeClr val="bg2">
                                            <a:lumMod val="25000"/>
                                          </a:schemeClr>
                                        </a:solidFill>
                                        <a:latin typeface="Cambria Math"/>
                                      </a:rPr>
                                      <m:t>𝑦</m:t>
                                    </m:r>
                                  </m:sub>
                                </m:sSub>
                              </m:e>
                            </m:mr>
                            <m:mr>
                              <m:e>
                                <m:sSub>
                                  <m:sSubPr>
                                    <m:ctrlPr>
                                      <a:rPr lang="uk-UA" sz="2000" i="1">
                                        <a:solidFill>
                                          <a:schemeClr val="bg2">
                                            <a:lumMod val="25000"/>
                                          </a:schemeClr>
                                        </a:solidFill>
                                        <a:latin typeface="Cambria Math"/>
                                      </a:rPr>
                                    </m:ctrlPr>
                                  </m:sSubPr>
                                  <m:e>
                                    <m:r>
                                      <a:rPr lang="en-US" sz="2000" i="1">
                                        <a:solidFill>
                                          <a:schemeClr val="bg2">
                                            <a:lumMod val="25000"/>
                                          </a:schemeClr>
                                        </a:solidFill>
                                        <a:latin typeface="Cambria Math"/>
                                      </a:rPr>
                                      <m:t>𝛼</m:t>
                                    </m:r>
                                  </m:e>
                                  <m:sub>
                                    <m:r>
                                      <a:rPr lang="uk-UA" sz="2000" i="1">
                                        <a:solidFill>
                                          <a:schemeClr val="bg2">
                                            <a:lumMod val="25000"/>
                                          </a:schemeClr>
                                        </a:solidFill>
                                        <a:latin typeface="Cambria Math"/>
                                      </a:rPr>
                                      <m:t>𝑧</m:t>
                                    </m:r>
                                  </m:sub>
                                </m:sSub>
                              </m:e>
                            </m:mr>
                          </m:m>
                        </m:e>
                      </m:d>
                      <m:r>
                        <a:rPr lang="uk-UA" sz="2000" i="1">
                          <a:solidFill>
                            <a:schemeClr val="bg2">
                              <a:lumMod val="25000"/>
                            </a:schemeClr>
                          </a:solidFill>
                          <a:latin typeface="Cambria Math"/>
                        </a:rPr>
                        <m:t>=</m:t>
                      </m:r>
                      <m:d>
                        <m:dPr>
                          <m:begChr m:val="{"/>
                          <m:endChr m:val="}"/>
                          <m:ctrlPr>
                            <a:rPr lang="uk-UA" sz="2000" i="1">
                              <a:solidFill>
                                <a:schemeClr val="bg2">
                                  <a:lumMod val="25000"/>
                                </a:schemeClr>
                              </a:solidFill>
                              <a:latin typeface="Cambria Math"/>
                            </a:rPr>
                          </m:ctrlPr>
                        </m:dPr>
                        <m:e>
                          <m:m>
                            <m:mPr>
                              <m:mcs>
                                <m:mc>
                                  <m:mcPr>
                                    <m:count m:val="1"/>
                                    <m:mcJc m:val="center"/>
                                  </m:mcPr>
                                </m:mc>
                              </m:mcs>
                              <m:ctrlPr>
                                <a:rPr lang="uk-UA" sz="2000" i="1">
                                  <a:solidFill>
                                    <a:schemeClr val="bg2">
                                      <a:lumMod val="25000"/>
                                    </a:schemeClr>
                                  </a:solidFill>
                                  <a:latin typeface="Cambria Math"/>
                                </a:rPr>
                              </m:ctrlPr>
                            </m:mPr>
                            <m:mr>
                              <m:e>
                                <m:r>
                                  <a:rPr lang="uk-UA" sz="2000" i="1">
                                    <a:solidFill>
                                      <a:schemeClr val="bg2">
                                        <a:lumMod val="25000"/>
                                      </a:schemeClr>
                                    </a:solidFill>
                                    <a:latin typeface="Cambria Math"/>
                                  </a:rPr>
                                  <m:t>0</m:t>
                                </m:r>
                              </m:e>
                            </m:mr>
                            <m:mr>
                              <m:e>
                                <m:r>
                                  <a:rPr lang="uk-UA" sz="2000" i="1">
                                    <a:solidFill>
                                      <a:schemeClr val="bg2">
                                        <a:lumMod val="25000"/>
                                      </a:schemeClr>
                                    </a:solidFill>
                                    <a:latin typeface="Cambria Math"/>
                                  </a:rPr>
                                  <m:t>0</m:t>
                                </m:r>
                              </m:e>
                            </m:mr>
                            <m:mr>
                              <m:e>
                                <m:r>
                                  <a:rPr lang="uk-UA" sz="2000" i="1">
                                    <a:solidFill>
                                      <a:schemeClr val="bg2">
                                        <a:lumMod val="25000"/>
                                      </a:schemeClr>
                                    </a:solidFill>
                                    <a:latin typeface="Cambria Math"/>
                                  </a:rPr>
                                  <m:t>0</m:t>
                                </m:r>
                              </m:e>
                            </m:mr>
                          </m:m>
                        </m:e>
                      </m:d>
                    </m:oMath>
                  </m:oMathPara>
                </a14:m>
                <a:endParaRPr lang="uk-UA" sz="2000"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3429968" y="1628800"/>
                <a:ext cx="4332088" cy="1074910"/>
              </a:xfrm>
              <a:prstGeom prst="rect">
                <a:avLst/>
              </a:prstGeom>
              <a:blipFill rotWithShape="1">
                <a:blip r:embed="rId3"/>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19" name="Прямоугольник 18"/>
              <p:cNvSpPr/>
              <p:nvPr/>
            </p:nvSpPr>
            <p:spPr>
              <a:xfrm>
                <a:off x="467544" y="2708920"/>
                <a:ext cx="8136904" cy="466025"/>
              </a:xfrm>
              <a:prstGeom prst="rect">
                <a:avLst/>
              </a:prstGeom>
            </p:spPr>
            <p:txBody>
              <a:bodyPr wrap="square">
                <a:spAutoFit/>
              </a:bodyPr>
              <a:lstStyle/>
              <a:p>
                <a:pPr algn="ctr">
                  <a:lnSpc>
                    <a:spcPct val="125000"/>
                  </a:lnSpc>
                </a:pPr>
                <a:r>
                  <a:rPr lang="uk-UA" dirty="0" smtClean="0">
                    <a:solidFill>
                      <a:schemeClr val="bg2">
                        <a:lumMod val="10000"/>
                      </a:schemeClr>
                    </a:solidFill>
                    <a:latin typeface="Bookman Old Style" panose="02050604050505020204" pitchFamily="18" charset="0"/>
                    <a:cs typeface="Times New Roman" panose="02020603050405020304" pitchFamily="18" charset="0"/>
                  </a:rPr>
                  <a:t>зовнішні сили (</a:t>
                </a:r>
                <a14:m>
                  <m:oMath xmlns:m="http://schemas.openxmlformats.org/officeDocument/2006/math">
                    <m:sSub>
                      <m:sSubPr>
                        <m:ctrlPr>
                          <a:rPr lang="uk-UA" i="1">
                            <a:solidFill>
                              <a:schemeClr val="bg2">
                                <a:lumMod val="25000"/>
                              </a:schemeClr>
                            </a:solidFill>
                            <a:latin typeface="Cambria Math"/>
                          </a:rPr>
                        </m:ctrlPr>
                      </m:sSubPr>
                      <m:e>
                        <m:r>
                          <a:rPr lang="en-US" i="1">
                            <a:solidFill>
                              <a:schemeClr val="bg2">
                                <a:lumMod val="25000"/>
                              </a:schemeClr>
                            </a:solidFill>
                            <a:latin typeface="Cambria Math"/>
                          </a:rPr>
                          <m:t>𝐹</m:t>
                        </m:r>
                      </m:e>
                      <m:sub>
                        <m:r>
                          <a:rPr lang="uk-UA" i="1">
                            <a:solidFill>
                              <a:schemeClr val="bg2">
                                <a:lumMod val="25000"/>
                              </a:schemeClr>
                            </a:solidFill>
                            <a:latin typeface="Cambria Math"/>
                          </a:rPr>
                          <m:t>𝑥</m:t>
                        </m:r>
                        <m:r>
                          <a:rPr lang="en-US" b="0" i="1" smtClean="0">
                            <a:solidFill>
                              <a:schemeClr val="bg2">
                                <a:lumMod val="25000"/>
                              </a:schemeClr>
                            </a:solidFill>
                            <a:latin typeface="Cambria Math"/>
                          </a:rPr>
                          <m:t>,</m:t>
                        </m:r>
                        <m:r>
                          <a:rPr lang="en-US" b="0" i="1" smtClean="0">
                            <a:solidFill>
                              <a:schemeClr val="bg2">
                                <a:lumMod val="25000"/>
                              </a:schemeClr>
                            </a:solidFill>
                            <a:latin typeface="Cambria Math"/>
                          </a:rPr>
                          <m:t>𝑦</m:t>
                        </m:r>
                        <m:r>
                          <a:rPr lang="en-US" b="0" i="1" smtClean="0">
                            <a:solidFill>
                              <a:schemeClr val="bg2">
                                <a:lumMod val="25000"/>
                              </a:schemeClr>
                            </a:solidFill>
                            <a:latin typeface="Cambria Math"/>
                          </a:rPr>
                          <m:t>,  </m:t>
                        </m:r>
                        <m:r>
                          <a:rPr lang="en-US" b="0" i="1" smtClean="0">
                            <a:solidFill>
                              <a:schemeClr val="bg2">
                                <a:lumMod val="25000"/>
                              </a:schemeClr>
                            </a:solidFill>
                            <a:latin typeface="Cambria Math"/>
                          </a:rPr>
                          <m:t>𝑧</m:t>
                        </m:r>
                      </m:sub>
                    </m:sSub>
                  </m:oMath>
                </a14:m>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smtClean="0">
                    <a:solidFill>
                      <a:schemeClr val="bg2">
                        <a:lumMod val="10000"/>
                      </a:schemeClr>
                    </a:solidFill>
                    <a:latin typeface="Bookman Old Style" panose="02050604050505020204" pitchFamily="18" charset="0"/>
                    <a:cs typeface="Times New Roman" panose="02020603050405020304" pitchFamily="18" charset="0"/>
                  </a:rPr>
                  <a:t>сумарні маси</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14:m>
                  <m:oMath xmlns:m="http://schemas.openxmlformats.org/officeDocument/2006/math">
                    <m:sSub>
                      <m:sSubPr>
                        <m:ctrlPr>
                          <a:rPr lang="uk-UA" i="1">
                            <a:solidFill>
                              <a:schemeClr val="bg2">
                                <a:lumMod val="25000"/>
                              </a:schemeClr>
                            </a:solidFill>
                            <a:latin typeface="Cambria Math"/>
                          </a:rPr>
                        </m:ctrlPr>
                      </m:sSubPr>
                      <m:e>
                        <m:r>
                          <a:rPr lang="en-US" i="1">
                            <a:solidFill>
                              <a:schemeClr val="bg2">
                                <a:lumMod val="25000"/>
                              </a:schemeClr>
                            </a:solidFill>
                            <a:latin typeface="Cambria Math"/>
                          </a:rPr>
                          <m:t>𝑀</m:t>
                        </m:r>
                      </m:e>
                      <m:sub>
                        <m:r>
                          <a:rPr lang="uk-UA" i="1">
                            <a:solidFill>
                              <a:schemeClr val="bg2">
                                <a:lumMod val="25000"/>
                              </a:schemeClr>
                            </a:solidFill>
                            <a:latin typeface="Cambria Math"/>
                          </a:rPr>
                          <m:t>𝑥𝑥</m:t>
                        </m:r>
                        <m:r>
                          <a:rPr lang="en-US" b="0" i="1" smtClean="0">
                            <a:solidFill>
                              <a:schemeClr val="bg2">
                                <a:lumMod val="25000"/>
                              </a:schemeClr>
                            </a:solidFill>
                            <a:latin typeface="Cambria Math"/>
                          </a:rPr>
                          <m:t>, </m:t>
                        </m:r>
                        <m:r>
                          <a:rPr lang="en-US" b="0" i="1" smtClean="0">
                            <a:solidFill>
                              <a:schemeClr val="bg2">
                                <a:lumMod val="25000"/>
                              </a:schemeClr>
                            </a:solidFill>
                            <a:latin typeface="Cambria Math"/>
                          </a:rPr>
                          <m:t>𝑦𝑦</m:t>
                        </m:r>
                        <m:r>
                          <a:rPr lang="en-US" b="0" i="1" smtClean="0">
                            <a:solidFill>
                              <a:schemeClr val="bg2">
                                <a:lumMod val="25000"/>
                              </a:schemeClr>
                            </a:solidFill>
                            <a:latin typeface="Cambria Math"/>
                          </a:rPr>
                          <m:t>,</m:t>
                        </m:r>
                        <m:r>
                          <a:rPr lang="en-US" b="0" i="1" smtClean="0">
                            <a:solidFill>
                              <a:schemeClr val="bg2">
                                <a:lumMod val="25000"/>
                              </a:schemeClr>
                            </a:solidFill>
                            <a:latin typeface="Cambria Math"/>
                          </a:rPr>
                          <m:t>𝑧𝑧</m:t>
                        </m:r>
                      </m:sub>
                    </m:sSub>
                  </m:oMath>
                </a14:m>
                <a:r>
                  <a:rPr lang="uk-UA" dirty="0" smtClean="0">
                    <a:solidFill>
                      <a:schemeClr val="bg2">
                        <a:lumMod val="10000"/>
                      </a:schemeClr>
                    </a:solidFill>
                    <a:latin typeface="Bookman Old Style" panose="02050604050505020204" pitchFamily="18" charset="0"/>
                    <a:cs typeface="Times New Roman" panose="02020603050405020304" pitchFamily="18" charset="0"/>
                  </a:rPr>
                  <a:t> </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r>
                  <a:rPr lang="uk-UA" dirty="0" smtClean="0">
                    <a:solidFill>
                      <a:schemeClr val="bg2">
                        <a:lumMod val="10000"/>
                      </a:schemeClr>
                    </a:solidFill>
                    <a:latin typeface="Bookman Old Style" panose="02050604050505020204" pitchFamily="18" charset="0"/>
                    <a:cs typeface="Times New Roman" panose="02020603050405020304" pitchFamily="18" charset="0"/>
                  </a:rPr>
                  <a:t>прискорення</a:t>
                </a:r>
                <a:r>
                  <a:rPr lang="en-US" dirty="0" smtClean="0">
                    <a:solidFill>
                      <a:schemeClr val="bg2">
                        <a:lumMod val="10000"/>
                      </a:schemeClr>
                    </a:solidFill>
                    <a:latin typeface="Bookman Old Style" panose="02050604050505020204" pitchFamily="18" charset="0"/>
                    <a:cs typeface="Times New Roman" panose="02020603050405020304" pitchFamily="18" charset="0"/>
                  </a:rPr>
                  <a:t> </a:t>
                </a:r>
                <a14:m>
                  <m:oMath xmlns:m="http://schemas.openxmlformats.org/officeDocument/2006/math">
                    <m:sSub>
                      <m:sSubPr>
                        <m:ctrlPr>
                          <a:rPr lang="uk-UA" i="1">
                            <a:solidFill>
                              <a:schemeClr val="bg2">
                                <a:lumMod val="25000"/>
                              </a:schemeClr>
                            </a:solidFill>
                            <a:latin typeface="Cambria Math"/>
                          </a:rPr>
                        </m:ctrlPr>
                      </m:sSubPr>
                      <m:e>
                        <m:r>
                          <a:rPr lang="en-US" i="1">
                            <a:solidFill>
                              <a:schemeClr val="bg2">
                                <a:lumMod val="25000"/>
                              </a:schemeClr>
                            </a:solidFill>
                            <a:latin typeface="Cambria Math"/>
                          </a:rPr>
                          <m:t>𝛼</m:t>
                        </m:r>
                      </m:e>
                      <m:sub>
                        <m:r>
                          <a:rPr lang="uk-UA" i="1">
                            <a:solidFill>
                              <a:schemeClr val="bg2">
                                <a:lumMod val="25000"/>
                              </a:schemeClr>
                            </a:solidFill>
                            <a:latin typeface="Cambria Math"/>
                          </a:rPr>
                          <m:t>𝑥</m:t>
                        </m:r>
                        <m:r>
                          <a:rPr lang="en-US" b="0" i="1" smtClean="0">
                            <a:solidFill>
                              <a:schemeClr val="bg2">
                                <a:lumMod val="25000"/>
                              </a:schemeClr>
                            </a:solidFill>
                            <a:latin typeface="Cambria Math"/>
                          </a:rPr>
                          <m:t>,</m:t>
                        </m:r>
                        <m:r>
                          <a:rPr lang="en-US" b="0" i="1" smtClean="0">
                            <a:solidFill>
                              <a:schemeClr val="bg2">
                                <a:lumMod val="25000"/>
                              </a:schemeClr>
                            </a:solidFill>
                            <a:latin typeface="Cambria Math"/>
                          </a:rPr>
                          <m:t>𝑦</m:t>
                        </m:r>
                        <m:r>
                          <a:rPr lang="en-US" b="0" i="1" smtClean="0">
                            <a:solidFill>
                              <a:schemeClr val="bg2">
                                <a:lumMod val="25000"/>
                              </a:schemeClr>
                            </a:solidFill>
                            <a:latin typeface="Cambria Math"/>
                          </a:rPr>
                          <m:t>,</m:t>
                        </m:r>
                        <m:r>
                          <a:rPr lang="en-US" b="0" i="1" smtClean="0">
                            <a:solidFill>
                              <a:schemeClr val="bg2">
                                <a:lumMod val="25000"/>
                              </a:schemeClr>
                            </a:solidFill>
                            <a:latin typeface="Cambria Math"/>
                          </a:rPr>
                          <m:t>𝑧</m:t>
                        </m:r>
                      </m:sub>
                    </m:sSub>
                  </m:oMath>
                </a14:m>
                <a:endParaRPr lang="uk-UA" dirty="0">
                  <a:solidFill>
                    <a:schemeClr val="bg2">
                      <a:lumMod val="10000"/>
                    </a:schemeClr>
                  </a:solidFill>
                  <a:latin typeface="Bookman Old Style" panose="02050604050505020204" pitchFamily="18" charset="0"/>
                  <a:cs typeface="Times New Roman" panose="02020603050405020304" pitchFamily="18" charset="0"/>
                </a:endParaRPr>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467544" y="2708920"/>
                <a:ext cx="8136904" cy="466025"/>
              </a:xfrm>
              <a:prstGeom prst="rect">
                <a:avLst/>
              </a:prstGeom>
              <a:blipFill rotWithShape="1">
                <a:blip r:embed="rId4"/>
                <a:stretch>
                  <a:fillRect b="-11688"/>
                </a:stretch>
              </a:blipFill>
            </p:spPr>
            <p:txBody>
              <a:bodyPr/>
              <a:lstStyle/>
              <a:p>
                <a:r>
                  <a:rPr lang="uk-UA">
                    <a:noFill/>
                  </a:rPr>
                  <a:t> </a:t>
                </a:r>
              </a:p>
            </p:txBody>
          </p:sp>
        </mc:Fallback>
      </mc:AlternateContent>
      <p:sp>
        <p:nvSpPr>
          <p:cNvPr id="21" name="Прямоугольник 20"/>
          <p:cNvSpPr/>
          <p:nvPr/>
        </p:nvSpPr>
        <p:spPr>
          <a:xfrm>
            <a:off x="0" y="1124744"/>
            <a:ext cx="9144000" cy="408830"/>
          </a:xfrm>
          <a:prstGeom prst="rect">
            <a:avLst/>
          </a:prstGeom>
        </p:spPr>
        <p:txBody>
          <a:bodyPr wrap="square">
            <a:spAutoFit/>
          </a:bodyPr>
          <a:lstStyle/>
          <a:p>
            <a:pPr algn="ctr">
              <a:lnSpc>
                <a:spcPct val="125000"/>
              </a:lnSpc>
            </a:pPr>
            <a:r>
              <a:rPr lang="uk-UA" dirty="0" smtClean="0">
                <a:solidFill>
                  <a:schemeClr val="accent2">
                    <a:lumMod val="50000"/>
                  </a:schemeClr>
                </a:solidFill>
                <a:latin typeface="Bookman Old Style" panose="02050604050505020204" pitchFamily="18" charset="0"/>
                <a:cs typeface="Times New Roman" panose="02020603050405020304" pitchFamily="18" charset="0"/>
              </a:rPr>
              <a:t>Мат</a:t>
            </a:r>
            <a:r>
              <a:rPr lang="en-US" dirty="0">
                <a:solidFill>
                  <a:schemeClr val="accent2">
                    <a:lumMod val="50000"/>
                  </a:schemeClr>
                </a:solidFill>
                <a:latin typeface="Bookman Old Style" panose="02050604050505020204" pitchFamily="18" charset="0"/>
                <a:cs typeface="Times New Roman" panose="02020603050405020304" pitchFamily="18" charset="0"/>
              </a:rPr>
              <a:t>.</a:t>
            </a:r>
            <a:r>
              <a:rPr lang="uk-UA" dirty="0" smtClean="0">
                <a:solidFill>
                  <a:schemeClr val="accent2">
                    <a:lumMod val="50000"/>
                  </a:schemeClr>
                </a:solidFill>
                <a:latin typeface="Bookman Old Style" panose="02050604050505020204" pitchFamily="18" charset="0"/>
                <a:cs typeface="Times New Roman" panose="02020603050405020304" pitchFamily="18" charset="0"/>
              </a:rPr>
              <a:t> </a:t>
            </a:r>
            <a:r>
              <a:rPr lang="uk-UA" dirty="0">
                <a:solidFill>
                  <a:schemeClr val="accent2">
                    <a:lumMod val="50000"/>
                  </a:schemeClr>
                </a:solidFill>
                <a:latin typeface="Bookman Old Style" panose="02050604050505020204" pitchFamily="18" charset="0"/>
                <a:cs typeface="Times New Roman" panose="02020603050405020304" pitchFamily="18" charset="0"/>
              </a:rPr>
              <a:t>модель визначення </a:t>
            </a:r>
            <a:r>
              <a:rPr lang="uk-UA" dirty="0" smtClean="0">
                <a:solidFill>
                  <a:schemeClr val="accent2">
                    <a:lumMod val="50000"/>
                  </a:schemeClr>
                </a:solidFill>
                <a:latin typeface="Bookman Old Style" panose="02050604050505020204" pitchFamily="18" charset="0"/>
                <a:cs typeface="Times New Roman" panose="02020603050405020304" pitchFamily="18" charset="0"/>
              </a:rPr>
              <a:t>механічної </a:t>
            </a:r>
            <a:r>
              <a:rPr lang="uk-UA" dirty="0">
                <a:solidFill>
                  <a:schemeClr val="accent2">
                    <a:lumMod val="50000"/>
                  </a:schemeClr>
                </a:solidFill>
                <a:latin typeface="Bookman Old Style" panose="02050604050505020204" pitchFamily="18" charset="0"/>
                <a:cs typeface="Times New Roman" panose="02020603050405020304" pitchFamily="18" charset="0"/>
              </a:rPr>
              <a:t>стійкості </a:t>
            </a:r>
            <a:r>
              <a:rPr lang="uk-UA" dirty="0" smtClean="0">
                <a:solidFill>
                  <a:schemeClr val="accent2">
                    <a:lumMod val="50000"/>
                  </a:schemeClr>
                </a:solidFill>
                <a:latin typeface="Bookman Old Style" panose="02050604050505020204" pitchFamily="18" charset="0"/>
                <a:cs typeface="Times New Roman" panose="02020603050405020304" pitchFamily="18" charset="0"/>
              </a:rPr>
              <a:t>сапфірового диска</a:t>
            </a:r>
            <a:r>
              <a:rPr lang="en-US" dirty="0" smtClean="0">
                <a:solidFill>
                  <a:schemeClr val="accent2">
                    <a:lumMod val="50000"/>
                  </a:schemeClr>
                </a:solidFill>
                <a:latin typeface="Bookman Old Style" panose="02050604050505020204" pitchFamily="18" charset="0"/>
                <a:cs typeface="Times New Roman" panose="02020603050405020304" pitchFamily="18" charset="0"/>
              </a:rPr>
              <a:t>:</a:t>
            </a:r>
            <a:endParaRPr lang="uk-UA" dirty="0">
              <a:solidFill>
                <a:schemeClr val="accent2">
                  <a:lumMod val="50000"/>
                </a:schemeClr>
              </a:solidFill>
              <a:latin typeface="Bookman Old Style" panose="0205060405050502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Прямоугольник 8"/>
              <p:cNvSpPr/>
              <p:nvPr/>
            </p:nvSpPr>
            <p:spPr>
              <a:xfrm>
                <a:off x="1115616" y="1756815"/>
                <a:ext cx="2228239"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uk-UA" i="1" smtClean="0">
                              <a:latin typeface="Cambria Math"/>
                            </a:rPr>
                          </m:ctrlPr>
                        </m:sSubPr>
                        <m:e>
                          <m:d>
                            <m:dPr>
                              <m:begChr m:val="{"/>
                              <m:endChr m:val="}"/>
                              <m:ctrlPr>
                                <a:rPr lang="uk-UA" i="1">
                                  <a:latin typeface="Cambria Math"/>
                                </a:rPr>
                              </m:ctrlPr>
                            </m:dPr>
                            <m:e>
                              <m:r>
                                <a:rPr lang="en-US" i="1">
                                  <a:latin typeface="Cambria Math"/>
                                </a:rPr>
                                <m:t>𝐹</m:t>
                              </m:r>
                            </m:e>
                          </m:d>
                        </m:e>
                        <m:sub>
                          <m:r>
                            <a:rPr lang="uk-UA" i="1">
                              <a:latin typeface="Cambria Math"/>
                            </a:rPr>
                            <m:t>𝑡</m:t>
                          </m:r>
                        </m:sub>
                      </m:sSub>
                      <m:r>
                        <a:rPr lang="uk-UA" i="1">
                          <a:latin typeface="Cambria Math"/>
                        </a:rPr>
                        <m:t>−</m:t>
                      </m:r>
                      <m:nary>
                        <m:naryPr>
                          <m:limLoc m:val="undOvr"/>
                          <m:subHide m:val="on"/>
                          <m:supHide m:val="on"/>
                          <m:ctrlPr>
                            <a:rPr lang="uk-UA" i="1" smtClean="0">
                              <a:latin typeface="Cambria Math"/>
                            </a:rPr>
                          </m:ctrlPr>
                        </m:naryPr>
                        <m:sub/>
                        <m:sup/>
                        <m:e>
                          <m:sSub>
                            <m:sSubPr>
                              <m:ctrlPr>
                                <a:rPr lang="uk-UA" i="1">
                                  <a:latin typeface="Cambria Math"/>
                                </a:rPr>
                              </m:ctrlPr>
                            </m:sSubPr>
                            <m:e>
                              <m:d>
                                <m:dPr>
                                  <m:begChr m:val="{"/>
                                  <m:endChr m:val="}"/>
                                  <m:ctrlPr>
                                    <a:rPr lang="uk-UA" i="1">
                                      <a:latin typeface="Cambria Math"/>
                                    </a:rPr>
                                  </m:ctrlPr>
                                </m:dPr>
                                <m:e>
                                  <m:r>
                                    <a:rPr lang="en-US" i="1">
                                      <a:latin typeface="Cambria Math"/>
                                    </a:rPr>
                                    <m:t>𝛼</m:t>
                                  </m:r>
                                </m:e>
                              </m:d>
                            </m:e>
                            <m:sub>
                              <m:r>
                                <a:rPr lang="uk-UA" i="1">
                                  <a:latin typeface="Cambria Math"/>
                                </a:rPr>
                                <m:t>𝑡</m:t>
                              </m:r>
                            </m:sub>
                          </m:sSub>
                          <m:r>
                            <a:rPr lang="en-US" b="0" i="1" smtClean="0">
                              <a:latin typeface="Cambria Math"/>
                            </a:rPr>
                            <m:t>𝑝𝑑𝑉</m:t>
                          </m:r>
                        </m:e>
                      </m:nary>
                      <m:r>
                        <a:rPr lang="en-US" b="0" i="1" smtClean="0">
                          <a:latin typeface="Cambria Math"/>
                        </a:rPr>
                        <m:t> </m:t>
                      </m:r>
                      <m:r>
                        <a:rPr lang="en-US" b="0" i="1" smtClean="0">
                          <a:latin typeface="Cambria Math"/>
                          <a:ea typeface="Cambria Math"/>
                        </a:rPr>
                        <m:t>→</m:t>
                      </m:r>
                    </m:oMath>
                  </m:oMathPara>
                </a14:m>
                <a:endParaRPr lang="uk-UA"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1115616" y="1756815"/>
                <a:ext cx="2228239" cy="818879"/>
              </a:xfrm>
              <a:prstGeom prst="rect">
                <a:avLst/>
              </a:prstGeom>
              <a:blipFill rotWithShape="1">
                <a:blip r:embed="rId5"/>
                <a:stretch>
                  <a:fillRect/>
                </a:stretch>
              </a:blipFill>
            </p:spPr>
            <p:txBody>
              <a:bodyPr/>
              <a:lstStyle/>
              <a:p>
                <a:r>
                  <a:rPr lang="uk-UA">
                    <a:noFill/>
                  </a:rPr>
                  <a:t> </a:t>
                </a:r>
              </a:p>
            </p:txBody>
          </p:sp>
        </mc:Fallback>
      </mc:AlternateContent>
      <p:pic>
        <p:nvPicPr>
          <p:cNvPr id="23" name="Рисунок 22"/>
          <p:cNvPicPr/>
          <p:nvPr/>
        </p:nvPicPr>
        <p:blipFill>
          <a:blip r:embed="rId6"/>
          <a:stretch>
            <a:fillRect/>
          </a:stretch>
        </p:blipFill>
        <p:spPr>
          <a:xfrm>
            <a:off x="251520" y="3379933"/>
            <a:ext cx="3744416" cy="2929387"/>
          </a:xfrm>
          <a:prstGeom prst="rect">
            <a:avLst/>
          </a:prstGeom>
          <a:ln>
            <a:solidFill>
              <a:schemeClr val="bg2">
                <a:lumMod val="10000"/>
              </a:schemeClr>
            </a:solidFill>
          </a:ln>
        </p:spPr>
      </p:pic>
      <p:pic>
        <p:nvPicPr>
          <p:cNvPr id="24" name="Рисунок 23"/>
          <p:cNvPicPr/>
          <p:nvPr/>
        </p:nvPicPr>
        <p:blipFill>
          <a:blip r:embed="rId7"/>
          <a:stretch>
            <a:fillRect/>
          </a:stretch>
        </p:blipFill>
        <p:spPr>
          <a:xfrm>
            <a:off x="4245959" y="3379933"/>
            <a:ext cx="4646521" cy="2929387"/>
          </a:xfrm>
          <a:prstGeom prst="rect">
            <a:avLst/>
          </a:prstGeom>
          <a:ln>
            <a:solidFill>
              <a:schemeClr val="bg2">
                <a:lumMod val="10000"/>
              </a:schemeClr>
            </a:solidFill>
          </a:ln>
        </p:spPr>
      </p:pic>
      <p:sp>
        <p:nvSpPr>
          <p:cNvPr id="25" name="Прямоугольник 24"/>
          <p:cNvSpPr/>
          <p:nvPr/>
        </p:nvSpPr>
        <p:spPr>
          <a:xfrm>
            <a:off x="144016" y="6325358"/>
            <a:ext cx="3995936" cy="361637"/>
          </a:xfrm>
          <a:prstGeom prst="rect">
            <a:avLst/>
          </a:prstGeom>
        </p:spPr>
        <p:txBody>
          <a:bodyPr wrap="square">
            <a:spAutoFit/>
          </a:bodyPr>
          <a:lstStyle/>
          <a:p>
            <a:pPr algn="ctr">
              <a:lnSpc>
                <a:spcPct val="125000"/>
              </a:lnSpc>
            </a:pPr>
            <a:r>
              <a:rPr lang="uk-UA" sz="1400" dirty="0">
                <a:solidFill>
                  <a:schemeClr val="accent2">
                    <a:lumMod val="50000"/>
                  </a:schemeClr>
                </a:solidFill>
                <a:latin typeface="Bookman Old Style" panose="02050604050505020204" pitchFamily="18" charset="0"/>
                <a:cs typeface="Times New Roman" panose="02020603050405020304" pitchFamily="18" charset="0"/>
              </a:rPr>
              <a:t>Розподіл напружень у сапфіровому диску</a:t>
            </a:r>
          </a:p>
        </p:txBody>
      </p:sp>
      <p:sp>
        <p:nvSpPr>
          <p:cNvPr id="29" name="Прямоугольник 28"/>
          <p:cNvSpPr/>
          <p:nvPr/>
        </p:nvSpPr>
        <p:spPr>
          <a:xfrm>
            <a:off x="4283968" y="6325200"/>
            <a:ext cx="4608512" cy="338554"/>
          </a:xfrm>
          <a:prstGeom prst="rect">
            <a:avLst/>
          </a:prstGeom>
        </p:spPr>
        <p:txBody>
          <a:bodyPr wrap="square">
            <a:spAutoFit/>
          </a:bodyPr>
          <a:lstStyle/>
          <a:p>
            <a:pPr algn="ctr">
              <a:lnSpc>
                <a:spcPct val="125000"/>
              </a:lnSpc>
            </a:pPr>
            <a:r>
              <a:rPr lang="uk-UA" sz="1400" dirty="0" smtClean="0">
                <a:solidFill>
                  <a:schemeClr val="accent2">
                    <a:lumMod val="50000"/>
                  </a:schemeClr>
                </a:solidFill>
                <a:latin typeface="Bookman Old Style" panose="02050604050505020204" pitchFamily="18" charset="0"/>
                <a:cs typeface="Times New Roman" panose="02020603050405020304" pitchFamily="18" charset="0"/>
              </a:rPr>
              <a:t>Еквівалентний зсув у сапфіровому диску</a:t>
            </a:r>
            <a:endParaRPr lang="uk-UA" sz="1400" dirty="0">
              <a:solidFill>
                <a:schemeClr val="accent2">
                  <a:lumMod val="50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4249817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TotalTime>
  <Words>4820</Words>
  <Application>Microsoft Office PowerPoint</Application>
  <PresentationFormat>Экран (4:3)</PresentationFormat>
  <Paragraphs>407</Paragraphs>
  <Slides>38</Slides>
  <Notes>32</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Ievgen Beliak</dc:creator>
  <cp:lastModifiedBy>Ievgen Beliak</cp:lastModifiedBy>
  <cp:revision>76</cp:revision>
  <dcterms:created xsi:type="dcterms:W3CDTF">2018-11-19T07:10:31Z</dcterms:created>
  <dcterms:modified xsi:type="dcterms:W3CDTF">2021-12-28T12:59:39Z</dcterms:modified>
</cp:coreProperties>
</file>